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3"/>
  </p:notesMasterIdLst>
  <p:sldIdLst>
    <p:sldId id="256" r:id="rId2"/>
    <p:sldId id="257" r:id="rId3"/>
    <p:sldId id="258" r:id="rId4"/>
    <p:sldId id="260" r:id="rId5"/>
    <p:sldId id="261" r:id="rId6"/>
    <p:sldId id="263" r:id="rId7"/>
    <p:sldId id="293" r:id="rId8"/>
    <p:sldId id="294" r:id="rId9"/>
    <p:sldId id="266" r:id="rId10"/>
    <p:sldId id="267" r:id="rId11"/>
    <p:sldId id="269" r:id="rId12"/>
    <p:sldId id="270" r:id="rId13"/>
    <p:sldId id="271" r:id="rId14"/>
    <p:sldId id="272" r:id="rId15"/>
    <p:sldId id="273" r:id="rId16"/>
    <p:sldId id="276" r:id="rId17"/>
    <p:sldId id="277" r:id="rId18"/>
    <p:sldId id="278" r:id="rId19"/>
    <p:sldId id="279" r:id="rId20"/>
    <p:sldId id="280" r:id="rId21"/>
    <p:sldId id="281" r:id="rId22"/>
    <p:sldId id="282" r:id="rId23"/>
    <p:sldId id="283" r:id="rId24"/>
    <p:sldId id="284" r:id="rId25"/>
    <p:sldId id="285" r:id="rId26"/>
    <p:sldId id="286" r:id="rId27"/>
    <p:sldId id="288" r:id="rId28"/>
    <p:sldId id="289" r:id="rId29"/>
    <p:sldId id="290" r:id="rId30"/>
    <p:sldId id="291" r:id="rId31"/>
    <p:sldId id="292" r:id="rId32"/>
  </p:sldIdLst>
  <p:sldSz cx="9144000" cy="5143500" type="screen16x9"/>
  <p:notesSz cx="6858000" cy="9144000"/>
  <p:embeddedFontLst>
    <p:embeddedFont>
      <p:font typeface="Source Sans Pro" panose="020B0604020202020204" charset="0"/>
      <p:regular r:id="rId34"/>
      <p:bold r:id="rId35"/>
      <p:italic r:id="rId36"/>
      <p:boldItalic r:id="rId37"/>
    </p:embeddedFont>
    <p:embeddedFont>
      <p:font typeface="Helvetica Neue" panose="020B0604020202020204" charset="0"/>
      <p:regular r:id="rId38"/>
      <p:bold r:id="rId39"/>
      <p:italic r:id="rId40"/>
      <p:boldItalic r:id="rId41"/>
    </p:embeddedFont>
    <p:embeddedFont>
      <p:font typeface="Raleway"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57"/>
    <p:restoredTop sz="74622"/>
  </p:normalViewPr>
  <p:slideViewPr>
    <p:cSldViewPr snapToGrid="0">
      <p:cViewPr varScale="1">
        <p:scale>
          <a:sx n="72" d="100"/>
          <a:sy n="72" d="100"/>
        </p:scale>
        <p:origin x="1128"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sj.com/articles/facebook-knows-instagram-is-toxic-for-teen-girls-company-documents-show-1163162073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ebcd0260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gebcd0260a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dirty="0">
                <a:solidFill>
                  <a:schemeClr val="dk1"/>
                </a:solidFill>
                <a:latin typeface="Calibri"/>
                <a:ea typeface="Calibri"/>
                <a:cs typeface="Calibri"/>
                <a:sym typeface="Calibri"/>
              </a:rPr>
              <a:t>Let’s start with a show of hands.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How many of you have social media accounts?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How many of you use your social media accounts regularly? Every day? More than once a day?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63" name="Google Shape;63;gebcd0260a5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bcd0260a5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ebcd0260a5_0_9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Proactive approach: Creating and consuming media with purpose. </a:t>
            </a:r>
            <a:endParaRPr dirty="0"/>
          </a:p>
          <a:p>
            <a:pPr marL="0" lvl="0" indent="0" algn="l" rtl="0">
              <a:spcBef>
                <a:spcPts val="0"/>
              </a:spcBef>
              <a:spcAft>
                <a:spcPts val="0"/>
              </a:spcAft>
              <a:buNone/>
            </a:pPr>
            <a:r>
              <a:rPr lang="en" dirty="0"/>
              <a:t>Effective, responsible</a:t>
            </a:r>
            <a:endParaRPr dirty="0"/>
          </a:p>
          <a:p>
            <a:pPr marL="0" lvl="0" indent="0" algn="l" rtl="0">
              <a:spcBef>
                <a:spcPts val="0"/>
              </a:spcBef>
              <a:spcAft>
                <a:spcPts val="0"/>
              </a:spcAft>
              <a:buNone/>
            </a:pPr>
            <a:r>
              <a:rPr lang="en" dirty="0"/>
              <a:t>Mr. Rogers: “This is a great tool.”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Confidence</a:t>
            </a:r>
            <a:endParaRPr dirty="0"/>
          </a:p>
          <a:p>
            <a:pPr marL="0" lvl="0" indent="0" algn="l" rtl="0">
              <a:spcBef>
                <a:spcPts val="0"/>
              </a:spcBef>
              <a:spcAft>
                <a:spcPts val="0"/>
              </a:spcAft>
              <a:buNone/>
            </a:pPr>
            <a:r>
              <a:rPr lang="en" dirty="0"/>
              <a:t>Competence</a:t>
            </a:r>
            <a:endParaRPr dirty="0"/>
          </a:p>
          <a:p>
            <a:pPr marL="0" lvl="0" indent="0" algn="l" rtl="0">
              <a:spcBef>
                <a:spcPts val="0"/>
              </a:spcBef>
              <a:spcAft>
                <a:spcPts val="0"/>
              </a:spcAft>
              <a:buNone/>
            </a:pPr>
            <a:r>
              <a:rPr lang="en" dirty="0"/>
              <a:t>To be purposeful consumers and creators of media</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1" name="Google Shape;141;gebcd0260a5_0_9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bcd0260a5_0_2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ebcd0260a5_0_2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Teens are aware that they’re using social media and different ways.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bcd0260a5_0_2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ebcd0260a5_0_2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ac6d8cc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ac6d8cc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Today I’m going to share information with you about four areas of focus where we can use strategies to help students gain confidence and competence as they become critical social media creators and consumers.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f53d9c6cd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f53d9c6cd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400" dirty="0">
                <a:solidFill>
                  <a:srgbClr val="343434"/>
                </a:solidFill>
                <a:latin typeface="Source Sans Pro"/>
                <a:ea typeface="Source Sans Pro"/>
                <a:cs typeface="Source Sans Pro"/>
                <a:sym typeface="Source Sans Pro"/>
              </a:rPr>
              <a:t>We want to give students the opportunity to consider how they and others use social media to represent themselves. </a:t>
            </a:r>
            <a:endParaRPr sz="1400" dirty="0">
              <a:solidFill>
                <a:srgbClr val="343434"/>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SzPts val="1100"/>
              <a:buFont typeface="Arial"/>
              <a:buNone/>
            </a:pPr>
            <a:endParaRPr sz="1400" dirty="0">
              <a:solidFill>
                <a:srgbClr val="343434"/>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SzPts val="1100"/>
              <a:buFont typeface="Arial"/>
              <a:buNone/>
            </a:pPr>
            <a:r>
              <a:rPr lang="en" sz="1400" dirty="0">
                <a:solidFill>
                  <a:srgbClr val="343434"/>
                </a:solidFill>
                <a:latin typeface="Source Sans Pro"/>
                <a:ea typeface="Source Sans Pro"/>
                <a:cs typeface="Source Sans Pro"/>
                <a:sym typeface="Source Sans Pro"/>
              </a:rPr>
              <a:t>Explore the idea that identity online is chosen and curated, with varying degrees of connection to face-to-face identity. </a:t>
            </a:r>
            <a:endParaRPr sz="1400" dirty="0">
              <a:solidFill>
                <a:srgbClr val="343434"/>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SzPts val="1100"/>
              <a:buFont typeface="Arial"/>
              <a:buNone/>
            </a:pPr>
            <a:endParaRPr sz="1400" dirty="0">
              <a:solidFill>
                <a:srgbClr val="343434"/>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SzPts val="1100"/>
              <a:buFont typeface="Arial"/>
              <a:buNone/>
            </a:pPr>
            <a:r>
              <a:rPr lang="en" sz="1400" dirty="0">
                <a:solidFill>
                  <a:srgbClr val="343434"/>
                </a:solidFill>
                <a:latin typeface="Source Sans Pro"/>
                <a:ea typeface="Source Sans Pro"/>
                <a:cs typeface="Source Sans Pro"/>
                <a:sym typeface="Source Sans Pro"/>
              </a:rPr>
              <a:t>What are the psychological implications of digitally representing the ideal self while living as the actual self? </a:t>
            </a:r>
            <a:endParaRPr sz="1400" dirty="0">
              <a:solidFill>
                <a:srgbClr val="343434"/>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SzPts val="1100"/>
              <a:buFont typeface="Arial"/>
              <a:buNone/>
            </a:pPr>
            <a:endParaRPr sz="1400" dirty="0">
              <a:solidFill>
                <a:srgbClr val="343434"/>
              </a:solidFill>
              <a:latin typeface="Source Sans Pro"/>
              <a:ea typeface="Source Sans Pro"/>
              <a:cs typeface="Source Sans Pro"/>
              <a:sym typeface="Source Sans Pro"/>
            </a:endParaRPr>
          </a:p>
          <a:p>
            <a:pPr marL="0" lvl="0" indent="0" algn="l" rtl="0">
              <a:lnSpc>
                <a:spcPct val="150000"/>
              </a:lnSpc>
              <a:spcBef>
                <a:spcPts val="0"/>
              </a:spcBef>
              <a:spcAft>
                <a:spcPts val="0"/>
              </a:spcAft>
              <a:buClr>
                <a:schemeClr val="dk1"/>
              </a:buClr>
              <a:buSzPts val="1100"/>
              <a:buFont typeface="Arial"/>
              <a:buNone/>
            </a:pPr>
            <a:r>
              <a:rPr lang="en" sz="1400" dirty="0">
                <a:solidFill>
                  <a:srgbClr val="343434"/>
                </a:solidFill>
                <a:latin typeface="Source Sans Pro"/>
                <a:ea typeface="Source Sans Pro"/>
                <a:cs typeface="Source Sans Pro"/>
                <a:sym typeface="Source Sans Pro"/>
              </a:rPr>
              <a:t>Our goal is to help students identity their own reasons for using social media, consider how they want others to perceive them and think about how their use of social media platforms contribute to or take away from that desired presentation.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 iGen or digital natives, our students may not have ever considered their use of social media critically. This is their chance to think about how they can use it intentionally. They can learn to think about how to build those social connections they desire and share themselves with others in a way that is authentic.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bcd0260a5_0_1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ebcd0260a5_0_18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The key idea here is to think about who they are and who they present themselves as and consider if those two are congruent or not.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1" name="Google Shape;181;gebcd0260a5_0_18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bcd0260a5_0_1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ebcd0260a5_0_19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The key idea here is to help students learn to see things from someone else’s perspective.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Agency: Allowing others to make choices about how they’re represented online just like we would like to make choices about how we’re represented online.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Rules: how do you obtain consent to share images? How do you give or withhold your own consent?</a:t>
            </a:r>
            <a:endParaRPr dirty="0"/>
          </a:p>
        </p:txBody>
      </p:sp>
      <p:sp>
        <p:nvSpPr>
          <p:cNvPr id="188" name="Google Shape;188;gebcd0260a5_0_19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bcd0260a5_0_2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ebcd0260a5_0_20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5" name="Google Shape;195;gebcd0260a5_0_20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bcd0260a5_0_2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ebcd0260a5_0_2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 name="Google Shape;202;gebcd0260a5_0_2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bcd0260a5_0_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bcd0260a5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Jennifer </a:t>
            </a:r>
            <a:endParaRPr dirty="0"/>
          </a:p>
          <a:p>
            <a:pPr marL="0" lvl="0" indent="0" algn="l" rtl="0">
              <a:spcBef>
                <a:spcPts val="0"/>
              </a:spcBef>
              <a:spcAft>
                <a:spcPts val="0"/>
              </a:spcAft>
              <a:buNone/>
            </a:pPr>
            <a:endParaRPr dirty="0"/>
          </a:p>
          <a:p>
            <a:pPr marL="0" lvl="0" indent="457200" algn="l" rtl="0">
              <a:lnSpc>
                <a:spcPct val="150000"/>
              </a:lnSpc>
              <a:spcBef>
                <a:spcPts val="0"/>
              </a:spcBef>
              <a:spcAft>
                <a:spcPts val="0"/>
              </a:spcAft>
              <a:buClr>
                <a:schemeClr val="dk1"/>
              </a:buClr>
              <a:buSzPts val="1100"/>
              <a:buFont typeface="Arial"/>
              <a:buNone/>
            </a:pPr>
            <a:r>
              <a:rPr lang="en" dirty="0">
                <a:solidFill>
                  <a:schemeClr val="dk1"/>
                </a:solidFill>
              </a:rPr>
              <a:t>When students begin to understand that each piece of media or marketing that they consume has been crafted to promote a particular perspective, they can learn to identify that perspective and ask themselves how they feel about it. Do they agree or disagree with the worldview presented? We will focus on ways to give students the ability to become aware of what they are consuming, identify the worldview being presented, and decide what they think of it. </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bcd0260a5_0_2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bcd0260a5_0_2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611BB8"/>
                </a:solidFill>
                <a:latin typeface="Calibri"/>
                <a:ea typeface="Calibri"/>
                <a:cs typeface="Calibri"/>
                <a:sym typeface="Calibri"/>
              </a:rPr>
              <a:t>How many of you use Facebook regularly?</a:t>
            </a:r>
            <a:endParaRPr sz="1200" dirty="0">
              <a:solidFill>
                <a:srgbClr val="611BB8"/>
              </a:solidFill>
              <a:latin typeface="Calibri"/>
              <a:ea typeface="Calibri"/>
              <a:cs typeface="Calibri"/>
              <a:sym typeface="Calibri"/>
            </a:endParaRPr>
          </a:p>
          <a:p>
            <a:pPr marL="0" lvl="0" indent="0" algn="l" rtl="0">
              <a:spcBef>
                <a:spcPts val="0"/>
              </a:spcBef>
              <a:spcAft>
                <a:spcPts val="0"/>
              </a:spcAft>
              <a:buNone/>
            </a:pPr>
            <a:r>
              <a:rPr lang="en" sz="1200" dirty="0">
                <a:solidFill>
                  <a:srgbClr val="611BB8"/>
                </a:solidFill>
                <a:latin typeface="Calibri"/>
                <a:ea typeface="Calibri"/>
                <a:cs typeface="Calibri"/>
                <a:sym typeface="Calibri"/>
              </a:rPr>
              <a:t>Instagram? </a:t>
            </a:r>
            <a:endParaRPr sz="1200" dirty="0">
              <a:solidFill>
                <a:srgbClr val="611BB8"/>
              </a:solidFill>
              <a:latin typeface="Calibri"/>
              <a:ea typeface="Calibri"/>
              <a:cs typeface="Calibri"/>
              <a:sym typeface="Calibri"/>
            </a:endParaRPr>
          </a:p>
          <a:p>
            <a:pPr marL="0" lvl="0" indent="0" algn="l" rtl="0">
              <a:spcBef>
                <a:spcPts val="0"/>
              </a:spcBef>
              <a:spcAft>
                <a:spcPts val="0"/>
              </a:spcAft>
              <a:buNone/>
            </a:pPr>
            <a:r>
              <a:rPr lang="en" sz="1200" dirty="0">
                <a:solidFill>
                  <a:srgbClr val="611BB8"/>
                </a:solidFill>
                <a:latin typeface="Calibri"/>
                <a:ea typeface="Calibri"/>
                <a:cs typeface="Calibri"/>
                <a:sym typeface="Calibri"/>
              </a:rPr>
              <a:t>TikTok?</a:t>
            </a:r>
            <a:endParaRPr sz="1200" dirty="0">
              <a:solidFill>
                <a:srgbClr val="611BB8"/>
              </a:solidFill>
              <a:latin typeface="Calibri"/>
              <a:ea typeface="Calibri"/>
              <a:cs typeface="Calibri"/>
              <a:sym typeface="Calibri"/>
            </a:endParaRPr>
          </a:p>
          <a:p>
            <a:pPr marL="0" lvl="0" indent="0" algn="l" rtl="0">
              <a:spcBef>
                <a:spcPts val="0"/>
              </a:spcBef>
              <a:spcAft>
                <a:spcPts val="0"/>
              </a:spcAft>
              <a:buNone/>
            </a:pPr>
            <a:r>
              <a:rPr lang="en" sz="1200" dirty="0">
                <a:solidFill>
                  <a:srgbClr val="611BB8"/>
                </a:solidFill>
                <a:latin typeface="Calibri"/>
                <a:ea typeface="Calibri"/>
                <a:cs typeface="Calibri"/>
                <a:sym typeface="Calibri"/>
              </a:rPr>
              <a:t>Snapchat?</a:t>
            </a:r>
            <a:endParaRPr sz="1200" dirty="0">
              <a:solidFill>
                <a:srgbClr val="611BB8"/>
              </a:solidFill>
              <a:latin typeface="Calibri"/>
              <a:ea typeface="Calibri"/>
              <a:cs typeface="Calibri"/>
              <a:sym typeface="Calibri"/>
            </a:endParaRPr>
          </a:p>
          <a:p>
            <a:pPr marL="0" lvl="0" indent="0" algn="l" rtl="0">
              <a:spcBef>
                <a:spcPts val="0"/>
              </a:spcBef>
              <a:spcAft>
                <a:spcPts val="0"/>
              </a:spcAft>
              <a:buNone/>
            </a:pPr>
            <a:r>
              <a:rPr lang="en" sz="1200" dirty="0">
                <a:solidFill>
                  <a:srgbClr val="611BB8"/>
                </a:solidFill>
                <a:latin typeface="Calibri"/>
                <a:ea typeface="Calibri"/>
                <a:cs typeface="Calibri"/>
                <a:sym typeface="Calibri"/>
              </a:rPr>
              <a:t>Twitter?</a:t>
            </a:r>
            <a:endParaRPr sz="1200" dirty="0">
              <a:solidFill>
                <a:srgbClr val="611BB8"/>
              </a:solidFill>
              <a:latin typeface="Calibri"/>
              <a:ea typeface="Calibri"/>
              <a:cs typeface="Calibri"/>
              <a:sym typeface="Calibri"/>
            </a:endParaRPr>
          </a:p>
          <a:p>
            <a:pPr marL="0" lvl="0" indent="0" algn="l" rtl="0">
              <a:spcBef>
                <a:spcPts val="0"/>
              </a:spcBef>
              <a:spcAft>
                <a:spcPts val="0"/>
              </a:spcAft>
              <a:buNone/>
            </a:pPr>
            <a:r>
              <a:rPr lang="en" sz="1200" dirty="0">
                <a:solidFill>
                  <a:srgbClr val="611BB8"/>
                </a:solidFill>
                <a:latin typeface="Calibri"/>
                <a:ea typeface="Calibri"/>
                <a:cs typeface="Calibri"/>
                <a:sym typeface="Calibri"/>
              </a:rPr>
              <a:t>YouTube?</a:t>
            </a:r>
            <a:endParaRPr sz="1200" dirty="0">
              <a:solidFill>
                <a:srgbClr val="611BB8"/>
              </a:solidFill>
              <a:latin typeface="Calibri"/>
              <a:ea typeface="Calibri"/>
              <a:cs typeface="Calibri"/>
              <a:sym typeface="Calibri"/>
            </a:endParaRPr>
          </a:p>
          <a:p>
            <a:pPr marL="0" lvl="0" indent="0" algn="l" rtl="0">
              <a:spcBef>
                <a:spcPts val="0"/>
              </a:spcBef>
              <a:spcAft>
                <a:spcPts val="0"/>
              </a:spcAft>
              <a:buNone/>
            </a:pPr>
            <a:endParaRPr sz="1200" dirty="0">
              <a:solidFill>
                <a:srgbClr val="611BB8"/>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rgbClr val="611BB8"/>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53d9c6cd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53d9c6cd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666666"/>
              </a:buClr>
              <a:buSzPts val="1500"/>
              <a:buFont typeface="Source Sans Pro"/>
              <a:buChar char="●"/>
            </a:pPr>
            <a:r>
              <a:rPr lang="en" sz="1500" dirty="0">
                <a:solidFill>
                  <a:srgbClr val="666666"/>
                </a:solidFill>
                <a:latin typeface="Source Sans Pro"/>
                <a:ea typeface="Source Sans Pro"/>
                <a:cs typeface="Source Sans Pro"/>
                <a:sym typeface="Source Sans Pro"/>
              </a:rPr>
              <a:t>Find stories</a:t>
            </a:r>
            <a:endParaRPr sz="1500" dirty="0">
              <a:solidFill>
                <a:srgbClr val="666666"/>
              </a:solidFill>
              <a:latin typeface="Source Sans Pro"/>
              <a:ea typeface="Source Sans Pro"/>
              <a:cs typeface="Source Sans Pro"/>
              <a:sym typeface="Source Sans Pro"/>
            </a:endParaRPr>
          </a:p>
          <a:p>
            <a:pPr marL="457200" lvl="0" indent="-323850" algn="l" rtl="0">
              <a:lnSpc>
                <a:spcPct val="115000"/>
              </a:lnSpc>
              <a:spcBef>
                <a:spcPts val="0"/>
              </a:spcBef>
              <a:spcAft>
                <a:spcPts val="0"/>
              </a:spcAft>
              <a:buClr>
                <a:srgbClr val="666666"/>
              </a:buClr>
              <a:buSzPts val="1500"/>
              <a:buFont typeface="Source Sans Pro"/>
              <a:buChar char="●"/>
            </a:pPr>
            <a:r>
              <a:rPr lang="en" sz="1500" dirty="0">
                <a:solidFill>
                  <a:srgbClr val="666666"/>
                </a:solidFill>
                <a:latin typeface="Source Sans Pro"/>
                <a:ea typeface="Source Sans Pro"/>
                <a:cs typeface="Source Sans Pro"/>
                <a:sym typeface="Source Sans Pro"/>
              </a:rPr>
              <a:t>Each group takes a different media source (USA Today, National Review, MSNBC, Associated Press)</a:t>
            </a:r>
            <a:endParaRPr sz="1500" dirty="0">
              <a:solidFill>
                <a:srgbClr val="666666"/>
              </a:solidFill>
              <a:latin typeface="Source Sans Pro"/>
              <a:ea typeface="Source Sans Pro"/>
              <a:cs typeface="Source Sans Pro"/>
              <a:sym typeface="Source Sans Pro"/>
            </a:endParaRPr>
          </a:p>
          <a:p>
            <a:pPr marL="457200" lvl="0" indent="-323850" algn="l" rtl="0">
              <a:lnSpc>
                <a:spcPct val="115000"/>
              </a:lnSpc>
              <a:spcBef>
                <a:spcPts val="0"/>
              </a:spcBef>
              <a:spcAft>
                <a:spcPts val="0"/>
              </a:spcAft>
              <a:buClr>
                <a:srgbClr val="666666"/>
              </a:buClr>
              <a:buSzPts val="1500"/>
              <a:buFont typeface="Source Sans Pro"/>
              <a:buChar char="●"/>
            </a:pPr>
            <a:r>
              <a:rPr lang="en" sz="1500" dirty="0">
                <a:solidFill>
                  <a:srgbClr val="666666"/>
                </a:solidFill>
                <a:latin typeface="Source Sans Pro"/>
                <a:ea typeface="Source Sans Pro"/>
                <a:cs typeface="Source Sans Pro"/>
                <a:sym typeface="Source Sans Pro"/>
              </a:rPr>
              <a:t>Look at the chosen stories and ask: What kind of language is used? Is it formal? Highly educated? Casual? Does it try to lure you into reading? How?</a:t>
            </a:r>
            <a:endParaRPr sz="1500" dirty="0">
              <a:solidFill>
                <a:srgbClr val="666666"/>
              </a:solidFill>
              <a:latin typeface="Source Sans Pro"/>
              <a:ea typeface="Source Sans Pro"/>
              <a:cs typeface="Source Sans Pro"/>
              <a:sym typeface="Source Sans Pro"/>
            </a:endParaRPr>
          </a:p>
          <a:p>
            <a:pPr marL="457200" lvl="0" indent="-323850" algn="l" rtl="0">
              <a:lnSpc>
                <a:spcPct val="115000"/>
              </a:lnSpc>
              <a:spcBef>
                <a:spcPts val="0"/>
              </a:spcBef>
              <a:spcAft>
                <a:spcPts val="0"/>
              </a:spcAft>
              <a:buClr>
                <a:srgbClr val="666666"/>
              </a:buClr>
              <a:buSzPts val="1500"/>
              <a:buFont typeface="Source Sans Pro"/>
              <a:buChar char="●"/>
            </a:pPr>
            <a:r>
              <a:rPr lang="en" sz="1500" dirty="0">
                <a:solidFill>
                  <a:srgbClr val="666666"/>
                </a:solidFill>
                <a:latin typeface="Source Sans Pro"/>
                <a:ea typeface="Source Sans Pro"/>
                <a:cs typeface="Source Sans Pro"/>
                <a:sym typeface="Source Sans Pro"/>
              </a:rPr>
              <a:t>Share with class</a:t>
            </a:r>
            <a:endParaRPr sz="1500" dirty="0">
              <a:solidFill>
                <a:srgbClr val="666666"/>
              </a:solidFill>
              <a:latin typeface="Source Sans Pro"/>
              <a:ea typeface="Source Sans Pro"/>
              <a:cs typeface="Source Sans Pro"/>
              <a:sym typeface="Source Sans Pro"/>
            </a:endParaRPr>
          </a:p>
          <a:p>
            <a:pPr marL="457200" lvl="0" indent="-323850" algn="l" rtl="0">
              <a:lnSpc>
                <a:spcPct val="115000"/>
              </a:lnSpc>
              <a:spcBef>
                <a:spcPts val="0"/>
              </a:spcBef>
              <a:spcAft>
                <a:spcPts val="0"/>
              </a:spcAft>
              <a:buClr>
                <a:srgbClr val="666666"/>
              </a:buClr>
              <a:buSzPts val="1500"/>
              <a:buFont typeface="Source Sans Pro"/>
              <a:buChar char="●"/>
            </a:pPr>
            <a:r>
              <a:rPr lang="en" sz="1500" dirty="0">
                <a:solidFill>
                  <a:srgbClr val="666666"/>
                </a:solidFill>
                <a:latin typeface="Source Sans Pro"/>
                <a:ea typeface="Source Sans Pro"/>
                <a:cs typeface="Source Sans Pro"/>
                <a:sym typeface="Source Sans Pro"/>
              </a:rPr>
              <a:t>Choose a different story (from the newspaper) and write a headline or twitter post for that story from your media’s perspective</a:t>
            </a:r>
            <a:endParaRPr sz="8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bcd0260a5_0_1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ebcd0260a5_0_1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50000"/>
              </a:lnSpc>
              <a:spcBef>
                <a:spcPts val="0"/>
              </a:spcBef>
              <a:spcAft>
                <a:spcPts val="0"/>
              </a:spcAft>
              <a:buClr>
                <a:schemeClr val="dk1"/>
              </a:buClr>
              <a:buSzPts val="1100"/>
              <a:buFont typeface="Arial"/>
              <a:buNone/>
            </a:pPr>
            <a:r>
              <a:rPr lang="en" dirty="0">
                <a:solidFill>
                  <a:schemeClr val="dk1"/>
                </a:solidFill>
              </a:rPr>
              <a:t>Throughout this workbook, we have built primarily on the bioecological model, with a focus on the interactions between the student as an active learner and her environment. The important thing to remember about this perspective is that rather than being a passive consumer of media, the student is powerful and active. The approach of teaching students to become critical consumers of media is vital. In this session we will share strategies to engage youth in the active examination of media that allows them to enjoy and learn from it, noting examples of both positive portrayals and ones that they perceive as more negative. </a:t>
            </a:r>
            <a:endParaRPr dirty="0">
              <a:solidFill>
                <a:schemeClr val="dk1"/>
              </a:solidFill>
            </a:endParaRPr>
          </a:p>
          <a:p>
            <a:pPr marL="0" lvl="0" indent="457200" algn="l" rtl="0">
              <a:lnSpc>
                <a:spcPct val="150000"/>
              </a:lnSpc>
              <a:spcBef>
                <a:spcPts val="0"/>
              </a:spcBef>
              <a:spcAft>
                <a:spcPts val="0"/>
              </a:spcAft>
              <a:buClr>
                <a:schemeClr val="dk1"/>
              </a:buClr>
              <a:buSzPts val="1100"/>
              <a:buFont typeface="Arial"/>
              <a:buNone/>
            </a:pPr>
            <a:r>
              <a:rPr lang="en" dirty="0">
                <a:solidFill>
                  <a:schemeClr val="dk1"/>
                </a:solidFill>
              </a:rPr>
              <a:t>Bronfenbrenner viewed the process of development as one in which the child can learn to fit into the existing environment and those expectations, but can also change the order of things through her own actions (Bronfenbrenner, 1979, 1992, 2005, Bronfenbrenner &amp; Morris, 1998; 2006). When we provide children with the tools to critique and challenge the messages from media and marketing, they can become change makers. Their actions through media literacy programs, activism, and creation lead to change in their environment. </a:t>
            </a:r>
            <a:endParaRPr dirty="0">
              <a:solidFill>
                <a:schemeClr val="dk1"/>
              </a:solidFill>
            </a:endParaRPr>
          </a:p>
          <a:p>
            <a:pPr marL="0" lvl="0" indent="0" algn="l" rtl="0">
              <a:lnSpc>
                <a:spcPct val="115000"/>
              </a:lnSpc>
              <a:spcBef>
                <a:spcPts val="0"/>
              </a:spcBef>
              <a:spcAft>
                <a:spcPts val="160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bcd0260a5_0_1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ebcd0260a5_0_1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Hobbs: professor, author, leading authority on media literacy education</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bcd0260a5_0_1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ebcd0260a5_0_1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CRAAP</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53d9c6cd1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f53d9c6cd1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students can understand these concepts, they can evaluate the information that they’re receiving more effectively. They are empowered and active critical consumers.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bcd0260a5_0_2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ebcd0260a5_0_2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342900" algn="l" rtl="0">
              <a:lnSpc>
                <a:spcPct val="115000"/>
              </a:lnSpc>
              <a:spcBef>
                <a:spcPts val="0"/>
              </a:spcBef>
              <a:spcAft>
                <a:spcPts val="0"/>
              </a:spcAft>
              <a:buClr>
                <a:srgbClr val="7F7F7F"/>
              </a:buClr>
              <a:buSzPts val="1800"/>
              <a:buFont typeface="Source Sans Pro"/>
              <a:buChar char="●"/>
            </a:pPr>
            <a:r>
              <a:rPr lang="en" sz="1800" dirty="0">
                <a:solidFill>
                  <a:srgbClr val="7F7F7F"/>
                </a:solidFill>
                <a:latin typeface="Source Sans Pro"/>
                <a:ea typeface="Source Sans Pro"/>
                <a:cs typeface="Source Sans Pro"/>
                <a:sym typeface="Source Sans Pro"/>
              </a:rPr>
              <a:t>Every use of the internet generates data that can be used to understand us and our behavior.</a:t>
            </a:r>
            <a:endParaRPr sz="1800" dirty="0">
              <a:solidFill>
                <a:srgbClr val="7F7F7F"/>
              </a:solidFill>
              <a:latin typeface="Source Sans Pro"/>
              <a:ea typeface="Source Sans Pro"/>
              <a:cs typeface="Source Sans Pro"/>
              <a:sym typeface="Source Sans Pro"/>
            </a:endParaRPr>
          </a:p>
          <a:p>
            <a:pPr marL="914400" lvl="0" indent="-342900" algn="l" rtl="0">
              <a:lnSpc>
                <a:spcPct val="115000"/>
              </a:lnSpc>
              <a:spcBef>
                <a:spcPts val="0"/>
              </a:spcBef>
              <a:spcAft>
                <a:spcPts val="0"/>
              </a:spcAft>
              <a:buClr>
                <a:srgbClr val="7F7F7F"/>
              </a:buClr>
              <a:buSzPts val="1800"/>
              <a:buFont typeface="Source Sans Pro"/>
              <a:buChar char="●"/>
            </a:pPr>
            <a:r>
              <a:rPr lang="en" sz="1800" dirty="0">
                <a:solidFill>
                  <a:srgbClr val="7F7F7F"/>
                </a:solidFill>
                <a:latin typeface="Source Sans Pro"/>
                <a:ea typeface="Source Sans Pro"/>
                <a:cs typeface="Source Sans Pro"/>
                <a:sym typeface="Source Sans Pro"/>
              </a:rPr>
              <a:t>Big Data: everything we do on and offline creates digital traces and that information is stored and can be used by those who want to sell us something or manipulate or influence our behavior in some way. </a:t>
            </a:r>
            <a:endParaRPr sz="1800" dirty="0">
              <a:solidFill>
                <a:srgbClr val="7F7F7F"/>
              </a:solidFill>
              <a:latin typeface="Source Sans Pro"/>
              <a:ea typeface="Source Sans Pro"/>
              <a:cs typeface="Source Sans Pro"/>
              <a:sym typeface="Source Sans Pro"/>
            </a:endParaRPr>
          </a:p>
          <a:p>
            <a:pPr marL="914400" lvl="0" indent="-342900" algn="l" rtl="0">
              <a:lnSpc>
                <a:spcPct val="115000"/>
              </a:lnSpc>
              <a:spcBef>
                <a:spcPts val="0"/>
              </a:spcBef>
              <a:spcAft>
                <a:spcPts val="0"/>
              </a:spcAft>
              <a:buClr>
                <a:srgbClr val="7F7F7F"/>
              </a:buClr>
              <a:buSzPts val="1800"/>
              <a:buFont typeface="Source Sans Pro"/>
              <a:buChar char="●"/>
            </a:pPr>
            <a:r>
              <a:rPr lang="en" sz="1800" dirty="0">
                <a:solidFill>
                  <a:srgbClr val="7F7F7F"/>
                </a:solidFill>
                <a:latin typeface="Source Sans Pro"/>
                <a:ea typeface="Source Sans Pro"/>
                <a:cs typeface="Source Sans Pro"/>
                <a:sym typeface="Source Sans Pro"/>
              </a:rPr>
              <a:t>Third party data brokers gather this information and sell it. </a:t>
            </a:r>
            <a:endParaRPr sz="1800" dirty="0">
              <a:solidFill>
                <a:srgbClr val="7F7F7F"/>
              </a:solidFill>
              <a:latin typeface="Source Sans Pro"/>
              <a:ea typeface="Source Sans Pro"/>
              <a:cs typeface="Source Sans Pro"/>
              <a:sym typeface="Source Sans Pro"/>
            </a:endParaRPr>
          </a:p>
          <a:p>
            <a:pPr marL="914400" lvl="0" indent="-342900" algn="l" rtl="0">
              <a:lnSpc>
                <a:spcPct val="115000"/>
              </a:lnSpc>
              <a:spcBef>
                <a:spcPts val="0"/>
              </a:spcBef>
              <a:spcAft>
                <a:spcPts val="0"/>
              </a:spcAft>
              <a:buClr>
                <a:srgbClr val="7F7F7F"/>
              </a:buClr>
              <a:buSzPts val="1800"/>
              <a:buFont typeface="Source Sans Pro"/>
              <a:buChar char="●"/>
            </a:pPr>
            <a:r>
              <a:rPr lang="en" sz="1800" dirty="0">
                <a:solidFill>
                  <a:srgbClr val="7F7F7F"/>
                </a:solidFill>
                <a:latin typeface="Source Sans Pro"/>
                <a:ea typeface="Source Sans Pro"/>
                <a:cs typeface="Source Sans Pro"/>
                <a:sym typeface="Source Sans Pro"/>
              </a:rPr>
              <a:t>Example: Thisisyourdigitallife and Cambridge Analytica, Harvard student’s social media use, firings from positions, college admissions revoked, etc. </a:t>
            </a:r>
            <a:endParaRPr sz="1800" dirty="0">
              <a:solidFill>
                <a:srgbClr val="7F7F7F"/>
              </a:solidFill>
              <a:latin typeface="Source Sans Pro"/>
              <a:ea typeface="Source Sans Pro"/>
              <a:cs typeface="Source Sans Pro"/>
              <a:sym typeface="Source Sans Pro"/>
            </a:endParaRPr>
          </a:p>
          <a:p>
            <a:pPr marL="0" lvl="0" indent="0" algn="l" rtl="0">
              <a:lnSpc>
                <a:spcPct val="115000"/>
              </a:lnSpc>
              <a:spcBef>
                <a:spcPts val="1600"/>
              </a:spcBef>
              <a:spcAft>
                <a:spcPts val="0"/>
              </a:spcAft>
              <a:buNone/>
            </a:pPr>
            <a:r>
              <a:rPr lang="en" sz="1800" dirty="0">
                <a:solidFill>
                  <a:srgbClr val="7F7F7F"/>
                </a:solidFill>
                <a:latin typeface="Source Sans Pro"/>
                <a:ea typeface="Source Sans Pro"/>
                <a:cs typeface="Source Sans Pro"/>
                <a:sym typeface="Source Sans Pro"/>
              </a:rPr>
              <a:t>Clip from Social Dilemma</a:t>
            </a:r>
          </a:p>
          <a:p>
            <a:pPr marL="0" lvl="0" indent="0" algn="l" rtl="0">
              <a:lnSpc>
                <a:spcPct val="115000"/>
              </a:lnSpc>
              <a:spcBef>
                <a:spcPts val="1600"/>
              </a:spcBef>
              <a:spcAft>
                <a:spcPts val="0"/>
              </a:spcAft>
              <a:buNone/>
            </a:pPr>
            <a:endParaRPr lang="en" sz="1800" dirty="0">
              <a:solidFill>
                <a:srgbClr val="7F7F7F"/>
              </a:solidFill>
              <a:latin typeface="Source Sans Pro"/>
              <a:ea typeface="Source Sans Pro"/>
              <a:cs typeface="Source Sans Pro"/>
              <a:sym typeface="Source Sans Pro"/>
            </a:endParaRPr>
          </a:p>
          <a:p>
            <a:pPr marL="0" lvl="0" indent="0" algn="l" rtl="0">
              <a:lnSpc>
                <a:spcPct val="115000"/>
              </a:lnSpc>
              <a:spcBef>
                <a:spcPts val="1600"/>
              </a:spcBef>
              <a:spcAft>
                <a:spcPts val="0"/>
              </a:spcAft>
              <a:buNone/>
            </a:pPr>
            <a:r>
              <a:rPr lang="en" sz="1800" dirty="0">
                <a:solidFill>
                  <a:srgbClr val="7F7F7F"/>
                </a:solidFill>
                <a:latin typeface="Source Sans Pro"/>
                <a:ea typeface="Source Sans Pro"/>
                <a:cs typeface="Source Sans Pro"/>
                <a:sym typeface="Source Sans Pro"/>
              </a:rPr>
              <a:t>We are the product</a:t>
            </a:r>
            <a:endParaRPr sz="1800" dirty="0">
              <a:solidFill>
                <a:srgbClr val="7F7F7F"/>
              </a:solidFill>
              <a:latin typeface="Source Sans Pro"/>
              <a:ea typeface="Source Sans Pro"/>
              <a:cs typeface="Source Sans Pro"/>
              <a:sym typeface="Source Sans Pro"/>
            </a:endParaRPr>
          </a:p>
          <a:p>
            <a:pPr marL="0" lvl="0" indent="0" algn="l" rtl="0">
              <a:spcBef>
                <a:spcPts val="160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bcd0260a5_0_2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bcd0260a5_0_2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Share three profiles of three different students and in groups have your students try to understand how big data might be used to influence that person.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bcd0260a5_0_2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ebcd0260a5_0_2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an extension, get the students to consider their own social media use and profiles and who might be targeting them.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Ask:</a:t>
            </a:r>
            <a:endParaRPr dirty="0"/>
          </a:p>
          <a:p>
            <a:pPr marL="457200" lvl="0" indent="-298450" algn="l" rtl="0">
              <a:spcBef>
                <a:spcPts val="0"/>
              </a:spcBef>
              <a:spcAft>
                <a:spcPts val="0"/>
              </a:spcAft>
              <a:buSzPts val="1100"/>
              <a:buAutoNum type="arabicPeriod"/>
            </a:pPr>
            <a:r>
              <a:rPr lang="en" dirty="0"/>
              <a:t>What companies might be interested in my social media presence?</a:t>
            </a:r>
            <a:endParaRPr dirty="0"/>
          </a:p>
          <a:p>
            <a:pPr marL="457200" lvl="0" indent="-298450" algn="l" rtl="0">
              <a:spcBef>
                <a:spcPts val="0"/>
              </a:spcBef>
              <a:spcAft>
                <a:spcPts val="0"/>
              </a:spcAft>
              <a:buSzPts val="1100"/>
              <a:buAutoNum type="arabicPeriod"/>
            </a:pPr>
            <a:r>
              <a:rPr lang="en" dirty="0"/>
              <a:t>What might they be trying to get me to do? Buy certain things? Join certain groups? </a:t>
            </a:r>
            <a:endParaRPr dirty="0"/>
          </a:p>
          <a:p>
            <a:pPr marL="457200" lvl="0" indent="-298450" algn="l" rtl="0">
              <a:spcBef>
                <a:spcPts val="0"/>
              </a:spcBef>
              <a:spcAft>
                <a:spcPts val="0"/>
              </a:spcAft>
              <a:buSzPts val="1100"/>
              <a:buAutoNum type="arabicPeriod"/>
            </a:pPr>
            <a:r>
              <a:rPr lang="en" dirty="0"/>
              <a:t>What information might they want from me?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bcd0260a5_0_2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ebcd0260a5_0_2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Digital natives/iGen: Students will have differing levels of comfort in using technology and social media, but some general things to remember.</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AutoNum type="arabicPeriod"/>
            </a:pPr>
            <a:r>
              <a:rPr lang="en" dirty="0"/>
              <a:t>Many of your students will have “grown up digital,” meaning that their communication practices, ethics and identity have been shaped by interactions with digital media. </a:t>
            </a:r>
            <a:endParaRPr dirty="0"/>
          </a:p>
          <a:p>
            <a:pPr marL="457200" lvl="0" indent="-298450" algn="l" rtl="0">
              <a:spcBef>
                <a:spcPts val="0"/>
              </a:spcBef>
              <a:spcAft>
                <a:spcPts val="0"/>
              </a:spcAft>
              <a:buSzPts val="1100"/>
              <a:buAutoNum type="arabicPeriod"/>
            </a:pPr>
            <a:r>
              <a:rPr lang="en" dirty="0"/>
              <a:t>The average amount of time that a teen spends on social media each day is 1 hour, 10 minutes, with the frequency of use increasing over the past five years. In 2019 63% of teens reported using social media everyday while in 2015 only 45% did so. </a:t>
            </a:r>
            <a:endParaRPr dirty="0"/>
          </a:p>
          <a:p>
            <a:pPr marL="457200" lvl="0" indent="-298450" algn="l" rtl="0">
              <a:spcBef>
                <a:spcPts val="0"/>
              </a:spcBef>
              <a:spcAft>
                <a:spcPts val="0"/>
              </a:spcAft>
              <a:buSzPts val="1100"/>
              <a:buAutoNum type="arabicPeriod"/>
            </a:pPr>
            <a:r>
              <a:rPr lang="en" dirty="0"/>
              <a:t>The median age that teens reported beginning to use social media is 14. </a:t>
            </a:r>
            <a:endParaRPr dirty="0"/>
          </a:p>
          <a:p>
            <a:pPr marL="457200" lvl="0" indent="-298450" algn="l" rtl="0">
              <a:spcBef>
                <a:spcPts val="0"/>
              </a:spcBef>
              <a:spcAft>
                <a:spcPts val="0"/>
              </a:spcAft>
              <a:buSzPts val="1100"/>
              <a:buAutoNum type="arabicPeriod"/>
            </a:pPr>
            <a:r>
              <a:rPr lang="en" dirty="0"/>
              <a:t>Digital reputation management</a:t>
            </a:r>
            <a:endParaRPr dirty="0"/>
          </a:p>
          <a:p>
            <a:pPr marL="914400" lvl="1" indent="-298450" algn="l" rtl="0">
              <a:spcBef>
                <a:spcPts val="0"/>
              </a:spcBef>
              <a:spcAft>
                <a:spcPts val="0"/>
              </a:spcAft>
              <a:buSzPts val="1100"/>
              <a:buAutoNum type="alphaLcPeriod"/>
            </a:pPr>
            <a:r>
              <a:rPr lang="en" dirty="0"/>
              <a:t>Opportunities to connect, to build relationships and reputation</a:t>
            </a:r>
            <a:endParaRPr dirty="0"/>
          </a:p>
          <a:p>
            <a:pPr marL="914400" lvl="1" indent="-298450" algn="l" rtl="0">
              <a:spcBef>
                <a:spcPts val="0"/>
              </a:spcBef>
              <a:spcAft>
                <a:spcPts val="0"/>
              </a:spcAft>
              <a:buSzPts val="1100"/>
              <a:buAutoNum type="alphaLcPeriod"/>
            </a:pPr>
            <a:r>
              <a:rPr lang="en" dirty="0"/>
              <a:t>Blind spots</a:t>
            </a:r>
            <a:endParaRPr dirty="0"/>
          </a:p>
          <a:p>
            <a:pPr marL="1371600" lvl="2" indent="-298450" algn="l" rtl="0">
              <a:spcBef>
                <a:spcPts val="0"/>
              </a:spcBef>
              <a:spcAft>
                <a:spcPts val="0"/>
              </a:spcAft>
              <a:buSzPts val="1100"/>
              <a:buAutoNum type="romanLcPeriod"/>
            </a:pPr>
            <a:r>
              <a:rPr lang="en" dirty="0"/>
              <a:t>A failure to consider the potential effects of one's’ actions on other people, known and unknown</a:t>
            </a:r>
            <a:endParaRPr dirty="0"/>
          </a:p>
          <a:p>
            <a:pPr marL="1371600" lvl="2" indent="-298450" algn="l" rtl="0">
              <a:spcBef>
                <a:spcPts val="0"/>
              </a:spcBef>
              <a:spcAft>
                <a:spcPts val="0"/>
              </a:spcAft>
              <a:buSzPts val="1100"/>
              <a:buAutoNum type="romanLcPeriod"/>
            </a:pPr>
            <a:r>
              <a:rPr lang="en" dirty="0"/>
              <a:t>Potential to harm self or others</a:t>
            </a:r>
            <a:endParaRPr dirty="0"/>
          </a:p>
          <a:p>
            <a:pPr marL="457200" lvl="0" indent="-298450" algn="l" rtl="0">
              <a:spcBef>
                <a:spcPts val="0"/>
              </a:spcBef>
              <a:spcAft>
                <a:spcPts val="0"/>
              </a:spcAft>
              <a:buSzPts val="1100"/>
              <a:buAutoNum type="arabicPeriod"/>
            </a:pPr>
            <a:r>
              <a:rPr lang="en" dirty="0"/>
              <a:t>Developing ethical ways of thinking about online behavior</a:t>
            </a:r>
            <a:endParaRPr dirty="0"/>
          </a:p>
          <a:p>
            <a:pPr marL="914400" lvl="1" indent="-298450" algn="l" rtl="0">
              <a:spcBef>
                <a:spcPts val="0"/>
              </a:spcBef>
              <a:spcAft>
                <a:spcPts val="0"/>
              </a:spcAft>
              <a:buSzPts val="1100"/>
              <a:buAutoNum type="alphaLcPeriod"/>
            </a:pPr>
            <a:r>
              <a:rPr lang="en" dirty="0"/>
              <a:t>Consider how online behavior might impact self, known others, others in larger community</a:t>
            </a:r>
            <a:endParaRPr dirty="0"/>
          </a:p>
          <a:p>
            <a:pPr marL="914400" lvl="1" indent="-298450" algn="l" rtl="0">
              <a:spcBef>
                <a:spcPts val="0"/>
              </a:spcBef>
              <a:spcAft>
                <a:spcPts val="0"/>
              </a:spcAft>
              <a:buSzPts val="1100"/>
              <a:buAutoNum type="alphaLcPeriod"/>
            </a:pPr>
            <a:r>
              <a:rPr lang="en" dirty="0"/>
              <a:t>Keep these three groups in mind when considering online behavior</a:t>
            </a:r>
            <a:endParaRPr dirty="0"/>
          </a:p>
          <a:p>
            <a:pPr marL="1371600" lvl="2" indent="-298450" algn="l" rtl="0">
              <a:spcBef>
                <a:spcPts val="0"/>
              </a:spcBef>
              <a:spcAft>
                <a:spcPts val="0"/>
              </a:spcAft>
              <a:buSzPts val="1100"/>
              <a:buAutoNum type="romanLcPeriod"/>
            </a:pPr>
            <a:r>
              <a:rPr lang="en" dirty="0"/>
              <a:t>Roles and responsibilities: awareness of the commitments the student has in existing relationships (family, friendships, church, teams, etc.).</a:t>
            </a:r>
            <a:endParaRPr dirty="0"/>
          </a:p>
          <a:p>
            <a:pPr marL="1371600" lvl="2" indent="-298450" algn="l" rtl="0">
              <a:spcBef>
                <a:spcPts val="0"/>
              </a:spcBef>
              <a:spcAft>
                <a:spcPts val="0"/>
              </a:spcAft>
              <a:buSzPts val="1100"/>
              <a:buAutoNum type="romanLcPeriod"/>
            </a:pPr>
            <a:r>
              <a:rPr lang="en" dirty="0"/>
              <a:t>Complex perspective thinking: How might online behavior affect multiple different people? Family, friends, teachers, </a:t>
            </a:r>
            <a:endParaRPr dirty="0"/>
          </a:p>
          <a:p>
            <a:pPr marL="1371600" lvl="2" indent="-298450" algn="l" rtl="0">
              <a:spcBef>
                <a:spcPts val="0"/>
              </a:spcBef>
              <a:spcAft>
                <a:spcPts val="0"/>
              </a:spcAft>
              <a:buSzPts val="1100"/>
              <a:buAutoNum type="romanLcPeriod"/>
            </a:pPr>
            <a:r>
              <a:rPr lang="en" dirty="0"/>
              <a:t>Community thinking: potential harms and benefits to larger groups (school, city, groups of belonging, etc.).</a:t>
            </a:r>
            <a:endParaRPr dirty="0"/>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bcd0260a5_0_2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ebcd0260a5_0_2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ebcd0260a5_0_2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ebcd0260a5_0_2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611BB8"/>
                </a:solidFill>
              </a:rPr>
              <a:t>A 2019 study showed an increase of teens reporting that they use social media everyday, jumping from 45% in 2015 to 63% in 2019. </a:t>
            </a:r>
            <a:endParaRPr dirty="0">
              <a:solidFill>
                <a:srgbClr val="611BB8"/>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 2018 national survey noted 81% of teenagers reporting that they used social media, with 70% of those reporting that they use it more than once a day, 38% saying they use it multiple times an hour and 16% almost constantly.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fac6d8cc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fac6d8cc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Social media builds on our natural desire for connection with others. If we can help our students begin to understand the ways that it can be used purposefully to create connections, then they can become active, critical consumers and creators who use social media in healthy, effective ways.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53d9c6cd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53d9c6cd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333333"/>
                </a:solidFill>
                <a:highlight>
                  <a:srgbClr val="FFFFFF"/>
                </a:highlight>
                <a:latin typeface="Helvetica Neue"/>
                <a:ea typeface="Helvetica Neue"/>
                <a:cs typeface="Helvetica Neue"/>
                <a:sym typeface="Helvetica Neue"/>
              </a:rPr>
              <a:t>This figure illustrates the five key social media behaviors: </a:t>
            </a:r>
            <a:endParaRPr sz="1000" dirty="0">
              <a:solidFill>
                <a:srgbClr val="333333"/>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r>
              <a:rPr lang="en" sz="1000" dirty="0">
                <a:solidFill>
                  <a:srgbClr val="333333"/>
                </a:solidFill>
                <a:highlight>
                  <a:srgbClr val="FFFFFF"/>
                </a:highlight>
                <a:latin typeface="Helvetica Neue"/>
                <a:ea typeface="Helvetica Neue"/>
                <a:cs typeface="Helvetica Neue"/>
                <a:sym typeface="Helvetica Neue"/>
              </a:rPr>
              <a:t>(1) broadcast information;</a:t>
            </a:r>
            <a:endParaRPr sz="1000" dirty="0">
              <a:solidFill>
                <a:srgbClr val="333333"/>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r>
              <a:rPr lang="en" sz="1000" dirty="0">
                <a:solidFill>
                  <a:srgbClr val="333333"/>
                </a:solidFill>
                <a:highlight>
                  <a:srgbClr val="FFFFFF"/>
                </a:highlight>
                <a:latin typeface="Helvetica Neue"/>
                <a:ea typeface="Helvetica Neue"/>
                <a:cs typeface="Helvetica Neue"/>
                <a:sym typeface="Helvetica Neue"/>
              </a:rPr>
              <a:t> (2) receive feedback on this information; </a:t>
            </a:r>
            <a:endParaRPr sz="1000" dirty="0">
              <a:solidFill>
                <a:srgbClr val="333333"/>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r>
              <a:rPr lang="en" sz="1000" dirty="0">
                <a:solidFill>
                  <a:srgbClr val="333333"/>
                </a:solidFill>
                <a:highlight>
                  <a:srgbClr val="FFFFFF"/>
                </a:highlight>
                <a:latin typeface="Helvetica Neue"/>
                <a:ea typeface="Helvetica Neue"/>
                <a:cs typeface="Helvetica Neue"/>
                <a:sym typeface="Helvetica Neue"/>
              </a:rPr>
              <a:t>(3) observe the broadcasts of others;</a:t>
            </a:r>
            <a:endParaRPr sz="1000" dirty="0">
              <a:solidFill>
                <a:srgbClr val="333333"/>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r>
              <a:rPr lang="en" sz="1000" dirty="0">
                <a:solidFill>
                  <a:srgbClr val="333333"/>
                </a:solidFill>
                <a:highlight>
                  <a:srgbClr val="FFFFFF"/>
                </a:highlight>
                <a:latin typeface="Helvetica Neue"/>
                <a:ea typeface="Helvetica Neue"/>
                <a:cs typeface="Helvetica Neue"/>
                <a:sym typeface="Helvetica Neue"/>
              </a:rPr>
              <a:t>(4) provide feedback on the broadcasts of others; and</a:t>
            </a:r>
            <a:endParaRPr sz="1000" dirty="0">
              <a:solidFill>
                <a:srgbClr val="333333"/>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r>
              <a:rPr lang="en" sz="1000" dirty="0">
                <a:solidFill>
                  <a:srgbClr val="333333"/>
                </a:solidFill>
                <a:highlight>
                  <a:srgbClr val="FFFFFF"/>
                </a:highlight>
                <a:latin typeface="Helvetica Neue"/>
                <a:ea typeface="Helvetica Neue"/>
                <a:cs typeface="Helvetica Neue"/>
                <a:sym typeface="Helvetica Neue"/>
              </a:rPr>
              <a:t>(5) compare themselves with others.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bcd0260a5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ebcd0260a5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It’s helpful to think about how social media works and how it has evolved by using Bronfenbrenner's Bioecological Model. </a:t>
            </a:r>
            <a:endParaRPr dirty="0"/>
          </a:p>
          <a:p>
            <a:pPr marL="0" lvl="0" indent="0" algn="l" rtl="0">
              <a:spcBef>
                <a:spcPts val="0"/>
              </a:spcBef>
              <a:spcAft>
                <a:spcPts val="0"/>
              </a:spcAft>
              <a:buNone/>
            </a:pPr>
            <a:r>
              <a:rPr lang="en" dirty="0"/>
              <a:t>Social media provide users with a consistent supply of social rewards.</a:t>
            </a:r>
            <a:endParaRPr dirty="0"/>
          </a:p>
          <a:p>
            <a:pPr marL="0" lvl="0" indent="0" algn="l" rtl="0">
              <a:spcBef>
                <a:spcPts val="0"/>
              </a:spcBef>
              <a:spcAft>
                <a:spcPts val="0"/>
              </a:spcAft>
              <a:buNone/>
            </a:pPr>
            <a:r>
              <a:rPr lang="en" dirty="0"/>
              <a:t>Likes, friend requests, comments on a post or positive responses to a post activate our brain’s reward system and shapes reinforcement learning.</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Face to face social interactions activate the reward system in the same way. </a:t>
            </a:r>
            <a:endParaRPr dirty="0"/>
          </a:p>
          <a:p>
            <a:pPr marL="0" lvl="0" indent="0" algn="l" rtl="0">
              <a:spcBef>
                <a:spcPts val="0"/>
              </a:spcBef>
              <a:spcAft>
                <a:spcPts val="0"/>
              </a:spcAft>
              <a:buNone/>
            </a:pPr>
            <a:r>
              <a:rPr lang="en" dirty="0"/>
              <a:t>Social media platforms have evolved to provide more interaction and more social rewards, which is what makes them so attractive. </a:t>
            </a:r>
            <a:endParaRPr dirty="0"/>
          </a:p>
          <a:p>
            <a:pPr marL="0" lvl="0" indent="0" algn="l" rtl="0">
              <a:spcBef>
                <a:spcPts val="0"/>
              </a:spcBef>
              <a:spcAft>
                <a:spcPts val="0"/>
              </a:spcAft>
              <a:buNone/>
            </a:pPr>
            <a:endParaRPr dirty="0"/>
          </a:p>
        </p:txBody>
      </p:sp>
      <p:sp>
        <p:nvSpPr>
          <p:cNvPr id="93" name="Google Shape;93;gebcd0260a5_0_3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bcd0260a5_0_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ebcd0260a5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900"/>
              </a:spcBef>
              <a:spcAft>
                <a:spcPts val="0"/>
              </a:spcAft>
              <a:buClr>
                <a:schemeClr val="dk2"/>
              </a:buClr>
              <a:buSzPts val="1100"/>
              <a:buFont typeface="Arial"/>
              <a:buNone/>
            </a:pPr>
            <a:r>
              <a:rPr lang="en" sz="1200" dirty="0">
                <a:solidFill>
                  <a:schemeClr val="dk2"/>
                </a:solidFill>
                <a:latin typeface="Times New Roman"/>
                <a:ea typeface="Times New Roman"/>
                <a:cs typeface="Times New Roman"/>
                <a:sym typeface="Times New Roman"/>
              </a:rPr>
              <a:t>Increased use of social media. Increased development of platforms as they get more sophisticated.</a:t>
            </a:r>
            <a:endParaRPr sz="1200" dirty="0">
              <a:solidFill>
                <a:schemeClr val="dk2"/>
              </a:solidFill>
              <a:latin typeface="Times New Roman"/>
              <a:ea typeface="Times New Roman"/>
              <a:cs typeface="Times New Roman"/>
              <a:sym typeface="Times New Roman"/>
            </a:endParaRPr>
          </a:p>
          <a:p>
            <a:pPr marL="0" lvl="0" indent="457200" algn="l" rtl="0">
              <a:spcBef>
                <a:spcPts val="900"/>
              </a:spcBef>
              <a:spcAft>
                <a:spcPts val="0"/>
              </a:spcAft>
              <a:buClr>
                <a:schemeClr val="dk2"/>
              </a:buClr>
              <a:buSzPts val="1100"/>
              <a:buFont typeface="Arial"/>
              <a:buNone/>
            </a:pPr>
            <a:r>
              <a:rPr lang="en" sz="1200" dirty="0">
                <a:solidFill>
                  <a:schemeClr val="dk2"/>
                </a:solidFill>
                <a:latin typeface="Times New Roman"/>
                <a:ea typeface="Times New Roman"/>
                <a:cs typeface="Times New Roman"/>
                <a:sym typeface="Times New Roman"/>
              </a:rPr>
              <a:t>Recent research has noted that 42% of children ages 0-8 now have their own tablet and 98% of children aged 0-18 years live in a home with a television and a mobile device. Total screen media time each day for children aged 0-8 was reported as 2 hours and 19 minutes. For 8-12 year olds reported being exposed to media an average of 5:55 hours a day and 13-18 year olds reported media usage at 8 hours and 56 minutes each day (Rideout, 2015; 2017).</a:t>
            </a:r>
            <a:endParaRPr sz="1200" dirty="0">
              <a:solidFill>
                <a:schemeClr val="dk2"/>
              </a:solidFill>
              <a:latin typeface="Times New Roman"/>
              <a:ea typeface="Times New Roman"/>
              <a:cs typeface="Times New Roman"/>
              <a:sym typeface="Times New Roman"/>
            </a:endParaRPr>
          </a:p>
          <a:p>
            <a:pPr marL="0" lvl="0" indent="0" algn="l" rtl="0">
              <a:spcBef>
                <a:spcPts val="9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Some platforms, like </a:t>
            </a:r>
            <a:r>
              <a:rPr lang="en-US" dirty="0" err="1"/>
              <a:t>TikTok</a:t>
            </a:r>
            <a:r>
              <a:rPr lang="en-US" dirty="0"/>
              <a:t>, have rolled out mental health resources to try to support their users and respond to research showing </a:t>
            </a:r>
          </a:p>
          <a:p>
            <a:pPr marL="0" lvl="0" indent="0" algn="l" rtl="0">
              <a:spcBef>
                <a:spcPts val="0"/>
              </a:spcBef>
              <a:spcAft>
                <a:spcPts val="0"/>
              </a:spcAft>
              <a:buNone/>
            </a:pPr>
            <a:r>
              <a:rPr lang="en-US" dirty="0"/>
              <a:t>Negative effects of social media on emotional health. </a:t>
            </a:r>
          </a:p>
          <a:p>
            <a:pPr marL="0" lvl="0" indent="0" algn="l" rtl="0">
              <a:spcBef>
                <a:spcPts val="0"/>
              </a:spcBef>
              <a:spcAft>
                <a:spcPts val="0"/>
              </a:spcAft>
              <a:buNone/>
            </a:pPr>
            <a:endParaRPr lang="en-US" dirty="0"/>
          </a:p>
          <a:p>
            <a:pPr marL="0" lvl="0" indent="0" algn="l" rtl="0">
              <a:spcBef>
                <a:spcPts val="0"/>
              </a:spcBef>
              <a:spcAft>
                <a:spcPts val="0"/>
              </a:spcAft>
              <a:buNone/>
            </a:pPr>
            <a:r>
              <a:rPr lang="en-US" sz="1100" dirty="0">
                <a:solidFill>
                  <a:srgbClr val="262626"/>
                </a:solidFill>
                <a:highlight>
                  <a:srgbClr val="FEFEFE"/>
                </a:highlight>
                <a:latin typeface="Helvetica Neue"/>
                <a:ea typeface="Helvetica Neue"/>
                <a:cs typeface="Helvetica Neue"/>
                <a:sym typeface="Helvetica Neue"/>
              </a:rPr>
              <a:t>The resources include in-app guides that address topics such as "signs of struggling," "steps to create a connection," and advice about eating and body concerns, with an aim toward helping people who are dealing with mental health issues.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sz="1100" dirty="0">
                <a:solidFill>
                  <a:srgbClr val="262626"/>
                </a:solidFill>
                <a:highlight>
                  <a:srgbClr val="FEFEFE"/>
                </a:highlight>
                <a:latin typeface="Helvetica Neue"/>
                <a:ea typeface="Helvetica Neue"/>
                <a:cs typeface="Helvetica Neue"/>
                <a:sym typeface="Helvetica Neue"/>
              </a:rPr>
              <a:t>Search for words or phrases such as "suicide," and you'll be met with information for local support resources which offer guidance about treatment options. If you opt to view search results, you'll generally see supportive or educational content about suicide.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sz="1100" dirty="0" err="1">
                <a:solidFill>
                  <a:srgbClr val="262626"/>
                </a:solidFill>
                <a:highlight>
                  <a:srgbClr val="FEFEFE"/>
                </a:highlight>
                <a:latin typeface="Helvetica Neue"/>
                <a:ea typeface="Helvetica Neue"/>
                <a:cs typeface="Helvetica Neue"/>
                <a:sym typeface="Helvetica Neue"/>
              </a:rPr>
              <a:t>TikTok's</a:t>
            </a:r>
            <a:r>
              <a:rPr lang="en-US" sz="1100" dirty="0">
                <a:solidFill>
                  <a:srgbClr val="262626"/>
                </a:solidFill>
                <a:highlight>
                  <a:srgbClr val="FEFEFE"/>
                </a:highlight>
                <a:latin typeface="Helvetica Neue"/>
                <a:ea typeface="Helvetica Neue"/>
                <a:cs typeface="Helvetica Neue"/>
                <a:sym typeface="Helvetica Neue"/>
              </a:rPr>
              <a:t> announcement comes in the wake of a </a:t>
            </a:r>
            <a:r>
              <a:rPr lang="en-US" sz="1100" dirty="0">
                <a:solidFill>
                  <a:srgbClr val="006598"/>
                </a:solidFill>
                <a:highlight>
                  <a:srgbClr val="FEFEFE"/>
                </a:highlight>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xmlns="" val="tx"/>
                    </a:ext>
                  </a:extLst>
                </a:hlinkClick>
              </a:rPr>
              <a:t>Wall Street Journal story</a:t>
            </a:r>
            <a:r>
              <a:rPr lang="en-US" sz="1100" dirty="0">
                <a:solidFill>
                  <a:srgbClr val="262626"/>
                </a:solidFill>
                <a:highlight>
                  <a:srgbClr val="FEFEFE"/>
                </a:highlight>
                <a:latin typeface="Helvetica Neue"/>
                <a:ea typeface="Helvetica Neue"/>
                <a:cs typeface="Helvetica Neue"/>
                <a:sym typeface="Helvetica Neue"/>
              </a:rPr>
              <a:t> that alleged Facebook publicly downplayed Instagram's effects on teens' mental health, though Facebook's own research reportedly revealed serious negative impacts.</a:t>
            </a:r>
            <a:endParaRPr lang="en-US" dirty="0"/>
          </a:p>
        </p:txBody>
      </p:sp>
    </p:spTree>
    <p:extLst>
      <p:ext uri="{BB962C8B-B14F-4D97-AF65-F5344CB8AC3E}">
        <p14:creationId xmlns:p14="http://schemas.microsoft.com/office/powerpoint/2010/main" val="113802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bcd0260a5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bcd0260a5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bcd0260a5_0_2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bcd0260a5_0_2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57" name="Google Shape;57;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8" name="Google Shape;58;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9" name="Google Shape;59;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broadbandsearch.net/blog/social-media-facts-statistic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Aucb5tJMi70"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broadbandsearch.net/blog/social-media-facts-statistic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311708" y="558431"/>
            <a:ext cx="8520600" cy="1539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b="0" dirty="0">
                <a:solidFill>
                  <a:schemeClr val="dk1"/>
                </a:solidFill>
                <a:latin typeface="Calibri"/>
                <a:ea typeface="Calibri"/>
                <a:cs typeface="Calibri"/>
                <a:sym typeface="Calibri"/>
              </a:rPr>
              <a:t>Social Media and Identity Development</a:t>
            </a:r>
            <a:endParaRPr b="0" dirty="0">
              <a:solidFill>
                <a:schemeClr val="dk1"/>
              </a:solidFill>
              <a:latin typeface="Calibri"/>
              <a:ea typeface="Calibri"/>
              <a:cs typeface="Calibri"/>
              <a:sym typeface="Calibri"/>
            </a:endParaRPr>
          </a:p>
        </p:txBody>
      </p:sp>
      <p:sp>
        <p:nvSpPr>
          <p:cNvPr id="66" name="Google Shape;66;p14"/>
          <p:cNvSpPr txBox="1">
            <a:spLocks noGrp="1"/>
          </p:cNvSpPr>
          <p:nvPr>
            <p:ph type="subTitle" idx="1"/>
          </p:nvPr>
        </p:nvSpPr>
        <p:spPr>
          <a:xfrm>
            <a:off x="311700" y="2125594"/>
            <a:ext cx="8520600" cy="5946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spcBef>
                <a:spcPts val="0"/>
              </a:spcBef>
              <a:spcAft>
                <a:spcPts val="0"/>
              </a:spcAft>
              <a:buClr>
                <a:srgbClr val="888888"/>
              </a:buClr>
              <a:buSzPct val="55913"/>
              <a:buNone/>
            </a:pPr>
            <a:r>
              <a:rPr lang="en" sz="5723" dirty="0"/>
              <a:t>Jennifer W. Shewmaker, PhD, NCSP</a:t>
            </a:r>
            <a:endParaRPr sz="5723" dirty="0"/>
          </a:p>
          <a:p>
            <a:pPr marL="0" lvl="0" indent="0" algn="ctr" rtl="0">
              <a:spcBef>
                <a:spcPts val="640"/>
              </a:spcBef>
              <a:spcAft>
                <a:spcPts val="0"/>
              </a:spcAft>
              <a:buClr>
                <a:srgbClr val="888888"/>
              </a:buClr>
              <a:buSzPct val="55913"/>
              <a:buNone/>
            </a:pPr>
            <a:r>
              <a:rPr lang="en" sz="5723" dirty="0"/>
              <a:t>Georgia Association of School Psychologists 2021</a:t>
            </a:r>
            <a:endParaRPr sz="5723" dirty="0"/>
          </a:p>
          <a:p>
            <a:pPr marL="0" lvl="0" indent="0" algn="ctr" rtl="0">
              <a:spcBef>
                <a:spcPts val="640"/>
              </a:spcBef>
              <a:spcAft>
                <a:spcPts val="0"/>
              </a:spcAft>
              <a:buClr>
                <a:srgbClr val="888888"/>
              </a:buClr>
              <a:buSzPct val="133333"/>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5"/>
          <p:cNvPicPr preferRelativeResize="0"/>
          <p:nvPr/>
        </p:nvPicPr>
        <p:blipFill>
          <a:blip r:embed="rId3">
            <a:alphaModFix/>
          </a:blip>
          <a:stretch>
            <a:fillRect/>
          </a:stretch>
        </p:blipFill>
        <p:spPr>
          <a:xfrm>
            <a:off x="2276475" y="47625"/>
            <a:ext cx="4411756" cy="4432935"/>
          </a:xfrm>
          <a:prstGeom prst="rect">
            <a:avLst/>
          </a:prstGeom>
          <a:noFill/>
          <a:ln>
            <a:noFill/>
          </a:ln>
        </p:spPr>
      </p:pic>
      <p:sp>
        <p:nvSpPr>
          <p:cNvPr id="2" name="TextBox 1">
            <a:extLst>
              <a:ext uri="{FF2B5EF4-FFF2-40B4-BE49-F238E27FC236}">
                <a16:creationId xmlns:a16="http://schemas.microsoft.com/office/drawing/2014/main" id="{462B4DD4-5619-5742-9D8F-E474889A67C3}"/>
              </a:ext>
            </a:extLst>
          </p:cNvPr>
          <p:cNvSpPr txBox="1"/>
          <p:nvPr/>
        </p:nvSpPr>
        <p:spPr>
          <a:xfrm>
            <a:off x="3749040" y="4480560"/>
            <a:ext cx="5509260" cy="553998"/>
          </a:xfrm>
          <a:prstGeom prst="rect">
            <a:avLst/>
          </a:prstGeom>
          <a:noFill/>
        </p:spPr>
        <p:txBody>
          <a:bodyPr wrap="square" rtlCol="0">
            <a:spAutoFit/>
          </a:bodyPr>
          <a:lstStyle/>
          <a:p>
            <a:r>
              <a:rPr lang="en-US" sz="1000" dirty="0"/>
              <a:t>“Parenting Children in the Age of Screens.” Pew Research Center, Washington, D.C. (July 28, 2020). https://</a:t>
            </a:r>
            <a:r>
              <a:rPr lang="en-US" sz="1000" dirty="0" err="1"/>
              <a:t>www.pewresearch.org</a:t>
            </a:r>
            <a:r>
              <a:rPr lang="en-US" sz="1000" dirty="0"/>
              <a:t>/internet/2020/07/28/parenting-children-in-the-age-of-screens/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 sz="3600" b="0" dirty="0">
                <a:solidFill>
                  <a:schemeClr val="dk1"/>
                </a:solidFill>
                <a:latin typeface="Calibri"/>
                <a:ea typeface="Calibri"/>
                <a:cs typeface="Calibri"/>
                <a:sym typeface="Calibri"/>
              </a:rPr>
              <a:t>Benefits &amp; Challenges of Social Media Use </a:t>
            </a:r>
            <a:endParaRPr sz="3600" b="0" dirty="0">
              <a:solidFill>
                <a:schemeClr val="dk1"/>
              </a:solidFill>
              <a:latin typeface="Calibri"/>
              <a:ea typeface="Calibri"/>
              <a:cs typeface="Calibri"/>
              <a:sym typeface="Calibri"/>
            </a:endParaRPr>
          </a:p>
        </p:txBody>
      </p:sp>
      <p:sp>
        <p:nvSpPr>
          <p:cNvPr id="144" name="Google Shape;144;p2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p>
            <a:pPr marL="342900" lvl="0" indent="-280670" algn="l" rtl="0">
              <a:spcBef>
                <a:spcPts val="0"/>
              </a:spcBef>
              <a:spcAft>
                <a:spcPts val="0"/>
              </a:spcAft>
              <a:buClr>
                <a:schemeClr val="dk1"/>
              </a:buClr>
              <a:buSzPct val="100000"/>
              <a:buChar char="●"/>
            </a:pPr>
            <a:r>
              <a:rPr lang="en" sz="2400" dirty="0"/>
              <a:t>Benefits</a:t>
            </a:r>
            <a:endParaRPr sz="2400" dirty="0"/>
          </a:p>
          <a:p>
            <a:pPr marL="742950" lvl="1" indent="-213677" algn="l" rtl="0">
              <a:spcBef>
                <a:spcPts val="560"/>
              </a:spcBef>
              <a:spcAft>
                <a:spcPts val="0"/>
              </a:spcAft>
              <a:buClr>
                <a:schemeClr val="dk1"/>
              </a:buClr>
              <a:buSzPct val="100000"/>
              <a:buChar char="○"/>
            </a:pPr>
            <a:r>
              <a:rPr lang="en" sz="1800" dirty="0"/>
              <a:t>Can increase opportunities for learning</a:t>
            </a:r>
            <a:endParaRPr sz="1800" dirty="0"/>
          </a:p>
          <a:p>
            <a:pPr marL="742950" lvl="1" indent="-213677" algn="l" rtl="0">
              <a:spcBef>
                <a:spcPts val="560"/>
              </a:spcBef>
              <a:spcAft>
                <a:spcPts val="0"/>
              </a:spcAft>
              <a:buClr>
                <a:schemeClr val="dk1"/>
              </a:buClr>
              <a:buSzPct val="100000"/>
              <a:buChar char="○"/>
            </a:pPr>
            <a:r>
              <a:rPr lang="en" sz="1800" dirty="0"/>
              <a:t>Can lead to new relationships</a:t>
            </a:r>
            <a:endParaRPr sz="1800" dirty="0"/>
          </a:p>
          <a:p>
            <a:pPr marL="742950" lvl="1" indent="-213677" algn="l" rtl="0">
              <a:spcBef>
                <a:spcPts val="560"/>
              </a:spcBef>
              <a:spcAft>
                <a:spcPts val="0"/>
              </a:spcAft>
              <a:buClr>
                <a:schemeClr val="dk1"/>
              </a:buClr>
              <a:buSzPct val="100000"/>
              <a:buChar char="○"/>
            </a:pPr>
            <a:r>
              <a:rPr lang="en" sz="1800" dirty="0"/>
              <a:t>Can build skills</a:t>
            </a:r>
            <a:endParaRPr sz="1800" dirty="0"/>
          </a:p>
          <a:p>
            <a:pPr marL="342900" lvl="0" indent="-280670" algn="l" rtl="0">
              <a:spcBef>
                <a:spcPts val="640"/>
              </a:spcBef>
              <a:spcAft>
                <a:spcPts val="0"/>
              </a:spcAft>
              <a:buClr>
                <a:schemeClr val="dk1"/>
              </a:buClr>
              <a:buSzPct val="100000"/>
              <a:buChar char="●"/>
            </a:pPr>
            <a:r>
              <a:rPr lang="en" sz="2400" dirty="0"/>
              <a:t>Challenges</a:t>
            </a:r>
            <a:endParaRPr sz="2400" dirty="0"/>
          </a:p>
          <a:p>
            <a:pPr marL="742950" lvl="1" indent="-213677" algn="l" rtl="0">
              <a:spcBef>
                <a:spcPts val="560"/>
              </a:spcBef>
              <a:spcAft>
                <a:spcPts val="0"/>
              </a:spcAft>
              <a:buClr>
                <a:schemeClr val="dk1"/>
              </a:buClr>
              <a:buSzPct val="100000"/>
              <a:buChar char="○"/>
            </a:pPr>
            <a:r>
              <a:rPr lang="en" sz="1800" dirty="0"/>
              <a:t>Can interfere with emotional intelligence</a:t>
            </a:r>
            <a:endParaRPr sz="1800" dirty="0"/>
          </a:p>
          <a:p>
            <a:pPr marL="742950" lvl="1" indent="-213677" algn="l" rtl="0">
              <a:spcBef>
                <a:spcPts val="560"/>
              </a:spcBef>
              <a:spcAft>
                <a:spcPts val="0"/>
              </a:spcAft>
              <a:buClr>
                <a:schemeClr val="dk1"/>
              </a:buClr>
              <a:buSzPct val="100000"/>
              <a:buChar char="○"/>
            </a:pPr>
            <a:r>
              <a:rPr lang="en" sz="1800" dirty="0"/>
              <a:t>Can interfere with developing F2F relationships</a:t>
            </a:r>
            <a:endParaRPr sz="1800" dirty="0"/>
          </a:p>
          <a:p>
            <a:pPr marL="742950" lvl="1" indent="-213677" algn="l" rtl="0">
              <a:spcBef>
                <a:spcPts val="560"/>
              </a:spcBef>
              <a:spcAft>
                <a:spcPts val="0"/>
              </a:spcAft>
              <a:buClr>
                <a:schemeClr val="dk1"/>
              </a:buClr>
              <a:buSzPct val="100000"/>
              <a:buChar char="○"/>
            </a:pPr>
            <a:r>
              <a:rPr lang="en" sz="1800" dirty="0"/>
              <a:t>Can distract from meaningful or important work</a:t>
            </a:r>
            <a:endParaRPr sz="1800" dirty="0"/>
          </a:p>
          <a:p>
            <a:pPr marL="742950" lvl="1" indent="-107950" algn="l" rtl="0">
              <a:spcBef>
                <a:spcPts val="560"/>
              </a:spcBef>
              <a:spcAft>
                <a:spcPts val="0"/>
              </a:spcAft>
              <a:buClr>
                <a:schemeClr val="dk1"/>
              </a:buClr>
              <a:buSzPct val="155555"/>
              <a:buNone/>
            </a:pPr>
            <a:endParaRPr sz="1800" dirty="0"/>
          </a:p>
          <a:p>
            <a:pPr marL="457200" lvl="1" indent="0" algn="l" rtl="0">
              <a:spcBef>
                <a:spcPts val="560"/>
              </a:spcBef>
              <a:spcAft>
                <a:spcPts val="1200"/>
              </a:spcAft>
              <a:buClr>
                <a:schemeClr val="dk1"/>
              </a:buClr>
              <a:buSzPct val="200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8"/>
          <p:cNvPicPr preferRelativeResize="0"/>
          <p:nvPr/>
        </p:nvPicPr>
        <p:blipFill>
          <a:blip r:embed="rId3">
            <a:alphaModFix/>
          </a:blip>
          <a:stretch>
            <a:fillRect/>
          </a:stretch>
        </p:blipFill>
        <p:spPr>
          <a:xfrm>
            <a:off x="1824825" y="152401"/>
            <a:ext cx="5494351" cy="4385310"/>
          </a:xfrm>
          <a:prstGeom prst="rect">
            <a:avLst/>
          </a:prstGeom>
          <a:noFill/>
          <a:ln>
            <a:noFill/>
          </a:ln>
        </p:spPr>
      </p:pic>
      <p:sp>
        <p:nvSpPr>
          <p:cNvPr id="4" name="TextBox 3">
            <a:extLst>
              <a:ext uri="{FF2B5EF4-FFF2-40B4-BE49-F238E27FC236}">
                <a16:creationId xmlns:a16="http://schemas.microsoft.com/office/drawing/2014/main" id="{70D1C3BF-137B-D346-8D6B-ED41EA42FE7D}"/>
              </a:ext>
            </a:extLst>
          </p:cNvPr>
          <p:cNvSpPr txBox="1"/>
          <p:nvPr/>
        </p:nvSpPr>
        <p:spPr>
          <a:xfrm>
            <a:off x="3261029" y="4537711"/>
            <a:ext cx="5494351" cy="615553"/>
          </a:xfrm>
          <a:prstGeom prst="rect">
            <a:avLst/>
          </a:prstGeom>
          <a:noFill/>
        </p:spPr>
        <p:txBody>
          <a:bodyPr wrap="square">
            <a:spAutoFit/>
          </a:bodyPr>
          <a:lstStyle/>
          <a:p>
            <a:r>
              <a:rPr lang="en-US" sz="1400" dirty="0"/>
              <a:t>“</a:t>
            </a:r>
            <a:r>
              <a:rPr lang="en-US" sz="1000" dirty="0"/>
              <a:t>Teens, Social Media and Technology.” Pew Research Center, Washington, D.C. (August 23, 2019. https://</a:t>
            </a:r>
            <a:r>
              <a:rPr lang="en-US" sz="1000" dirty="0" err="1"/>
              <a:t>www.pewresearch.org</a:t>
            </a:r>
            <a:r>
              <a:rPr lang="en-US" sz="1000" dirty="0"/>
              <a:t>/fact-tank/2019/08/23/most-u-s-teens-who-use-cellphones-do-it-to-pass-time-connect-with-others-learn-new-things//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9"/>
          <p:cNvPicPr preferRelativeResize="0"/>
          <p:nvPr/>
        </p:nvPicPr>
        <p:blipFill>
          <a:blip r:embed="rId3">
            <a:alphaModFix/>
          </a:blip>
          <a:stretch>
            <a:fillRect/>
          </a:stretch>
        </p:blipFill>
        <p:spPr>
          <a:xfrm>
            <a:off x="1347094" y="312421"/>
            <a:ext cx="6449811" cy="4053840"/>
          </a:xfrm>
          <a:prstGeom prst="rect">
            <a:avLst/>
          </a:prstGeom>
          <a:noFill/>
          <a:ln>
            <a:noFill/>
          </a:ln>
        </p:spPr>
      </p:pic>
      <p:sp>
        <p:nvSpPr>
          <p:cNvPr id="4" name="TextBox 3">
            <a:extLst>
              <a:ext uri="{FF2B5EF4-FFF2-40B4-BE49-F238E27FC236}">
                <a16:creationId xmlns:a16="http://schemas.microsoft.com/office/drawing/2014/main" id="{82DD2FD7-DE2D-E945-8A0D-397A6FD180F2}"/>
              </a:ext>
            </a:extLst>
          </p:cNvPr>
          <p:cNvSpPr txBox="1"/>
          <p:nvPr/>
        </p:nvSpPr>
        <p:spPr>
          <a:xfrm>
            <a:off x="3257550" y="4366261"/>
            <a:ext cx="5440680" cy="553998"/>
          </a:xfrm>
          <a:prstGeom prst="rect">
            <a:avLst/>
          </a:prstGeom>
          <a:noFill/>
        </p:spPr>
        <p:txBody>
          <a:bodyPr wrap="square">
            <a:spAutoFit/>
          </a:bodyPr>
          <a:lstStyle/>
          <a:p>
            <a:r>
              <a:rPr lang="en-US" sz="1000" dirty="0"/>
              <a:t>“Teens, Social Media and Technology.” Pew Research Center, Washington, D.C. (August 23, 2019. https://</a:t>
            </a:r>
            <a:r>
              <a:rPr lang="en-US" sz="1000" dirty="0" err="1"/>
              <a:t>www.pewresearch.org</a:t>
            </a:r>
            <a:r>
              <a:rPr lang="en-US" sz="1000" dirty="0"/>
              <a:t>/fact-tank/2019/08/23/most-u-s-teens-who-use-cellphones-do-it-to-pass-time-connect-with-others-learn-new-things//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3600" b="0" dirty="0">
                <a:solidFill>
                  <a:schemeClr val="dk1"/>
                </a:solidFill>
                <a:latin typeface="Calibri"/>
                <a:ea typeface="Calibri"/>
                <a:cs typeface="Calibri"/>
                <a:sym typeface="Calibri"/>
              </a:rPr>
              <a:t>Areas of Focus </a:t>
            </a:r>
            <a:endParaRPr sz="3600" b="0" dirty="0">
              <a:solidFill>
                <a:schemeClr val="dk1"/>
              </a:solidFill>
              <a:latin typeface="Calibri"/>
              <a:ea typeface="Calibri"/>
              <a:cs typeface="Calibri"/>
              <a:sym typeface="Calibri"/>
            </a:endParaRPr>
          </a:p>
        </p:txBody>
      </p:sp>
      <p:sp>
        <p:nvSpPr>
          <p:cNvPr id="160" name="Google Shape;160;p30"/>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rmAutofit/>
          </a:bodyPr>
          <a:lstStyle/>
          <a:p>
            <a:pPr marL="457200" lvl="0" indent="-419100" algn="l" rtl="0">
              <a:spcBef>
                <a:spcPts val="360"/>
              </a:spcBef>
              <a:spcAft>
                <a:spcPts val="0"/>
              </a:spcAft>
              <a:buSzPts val="3000"/>
              <a:buAutoNum type="arabicPeriod"/>
            </a:pPr>
            <a:r>
              <a:rPr lang="en" sz="3000" dirty="0"/>
              <a:t>Identity</a:t>
            </a:r>
            <a:endParaRPr sz="3000" dirty="0"/>
          </a:p>
          <a:p>
            <a:pPr marL="457200" lvl="0" indent="-419100" algn="l" rtl="0">
              <a:spcBef>
                <a:spcPts val="0"/>
              </a:spcBef>
              <a:spcAft>
                <a:spcPts val="0"/>
              </a:spcAft>
              <a:buSzPts val="3000"/>
              <a:buAutoNum type="arabicPeriod"/>
            </a:pPr>
            <a:r>
              <a:rPr lang="en" sz="3000" dirty="0"/>
              <a:t>Media Intent and Audience</a:t>
            </a:r>
            <a:endParaRPr sz="3000" dirty="0"/>
          </a:p>
          <a:p>
            <a:pPr marL="457200" lvl="0" indent="-419100" algn="l" rtl="0">
              <a:spcBef>
                <a:spcPts val="0"/>
              </a:spcBef>
              <a:spcAft>
                <a:spcPts val="0"/>
              </a:spcAft>
              <a:buSzPts val="3000"/>
              <a:buAutoNum type="arabicPeriod"/>
            </a:pPr>
            <a:r>
              <a:rPr lang="en" sz="3000" dirty="0"/>
              <a:t>Data Literacy: Big Data</a:t>
            </a:r>
            <a:endParaRPr sz="3000" dirty="0"/>
          </a:p>
          <a:p>
            <a:pPr marL="457200" lvl="0" indent="-419100" algn="l" rtl="0">
              <a:spcBef>
                <a:spcPts val="0"/>
              </a:spcBef>
              <a:spcAft>
                <a:spcPts val="0"/>
              </a:spcAft>
              <a:buSzPts val="3000"/>
              <a:buAutoNum type="arabicPeriod"/>
            </a:pPr>
            <a:r>
              <a:rPr lang="en" sz="3000" dirty="0"/>
              <a:t>Online Permanence </a:t>
            </a:r>
            <a:endParaRPr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0" dirty="0">
                <a:solidFill>
                  <a:schemeClr val="dk1"/>
                </a:solidFill>
                <a:latin typeface="Calibri"/>
                <a:ea typeface="Calibri"/>
                <a:cs typeface="Calibri"/>
                <a:sym typeface="Calibri"/>
              </a:rPr>
              <a:t>Identity</a:t>
            </a:r>
            <a:endParaRPr sz="3600" b="0" dirty="0">
              <a:solidFill>
                <a:schemeClr val="dk1"/>
              </a:solidFill>
              <a:latin typeface="Calibri"/>
              <a:ea typeface="Calibri"/>
              <a:cs typeface="Calibri"/>
              <a:sym typeface="Calibri"/>
            </a:endParaRPr>
          </a:p>
        </p:txBody>
      </p:sp>
      <p:sp>
        <p:nvSpPr>
          <p:cNvPr id="166" name="Google Shape;166;p31"/>
          <p:cNvSpPr txBox="1">
            <a:spLocks noGrp="1"/>
          </p:cNvSpPr>
          <p:nvPr>
            <p:ph type="body" idx="1"/>
          </p:nvPr>
        </p:nvSpPr>
        <p:spPr>
          <a:xfrm>
            <a:off x="311700" y="953750"/>
            <a:ext cx="8520600" cy="409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Aid students in exploring the connections between identity in real life and identity online.</a:t>
            </a:r>
            <a:endParaRPr dirty="0"/>
          </a:p>
          <a:p>
            <a:pPr marL="0" lvl="0" indent="0" algn="l" rtl="0">
              <a:spcBef>
                <a:spcPts val="1200"/>
              </a:spcBef>
              <a:spcAft>
                <a:spcPts val="0"/>
              </a:spcAft>
              <a:buNone/>
            </a:pPr>
            <a:r>
              <a:rPr lang="en" dirty="0"/>
              <a:t>SEL Core Competency: Self awareness</a:t>
            </a:r>
            <a:endParaRPr dirty="0"/>
          </a:p>
          <a:p>
            <a:pPr marL="457200" lvl="0" indent="-342900" algn="l" rtl="0">
              <a:spcBef>
                <a:spcPts val="1200"/>
              </a:spcBef>
              <a:spcAft>
                <a:spcPts val="0"/>
              </a:spcAft>
              <a:buSzPts val="1800"/>
              <a:buChar char="●"/>
            </a:pPr>
            <a:r>
              <a:rPr lang="en" dirty="0"/>
              <a:t>Provide an opportunity for students to consider how they use social media to represent who they are</a:t>
            </a:r>
            <a:endParaRPr dirty="0"/>
          </a:p>
          <a:p>
            <a:pPr marL="457200" lvl="0" indent="-342900" algn="l" rtl="0">
              <a:spcBef>
                <a:spcPts val="0"/>
              </a:spcBef>
              <a:spcAft>
                <a:spcPts val="0"/>
              </a:spcAft>
              <a:buSzPts val="1800"/>
              <a:buChar char="●"/>
            </a:pPr>
            <a:r>
              <a:rPr lang="en" dirty="0"/>
              <a:t>Explore the ways that online and face to face identity are the same and different</a:t>
            </a:r>
            <a:endParaRPr dirty="0"/>
          </a:p>
          <a:p>
            <a:pPr marL="457200" lvl="0" indent="-342900" algn="l" rtl="0">
              <a:spcBef>
                <a:spcPts val="0"/>
              </a:spcBef>
              <a:spcAft>
                <a:spcPts val="0"/>
              </a:spcAft>
              <a:buSzPts val="1800"/>
              <a:buChar char="●"/>
            </a:pPr>
            <a:r>
              <a:rPr lang="en" dirty="0"/>
              <a:t>Goal: </a:t>
            </a:r>
            <a:endParaRPr dirty="0"/>
          </a:p>
          <a:p>
            <a:pPr marL="914400" lvl="1" indent="-317500" algn="l" rtl="0">
              <a:spcBef>
                <a:spcPts val="0"/>
              </a:spcBef>
              <a:spcAft>
                <a:spcPts val="0"/>
              </a:spcAft>
              <a:buSzPts val="1400"/>
              <a:buChar char="○"/>
            </a:pPr>
            <a:r>
              <a:rPr lang="en" dirty="0"/>
              <a:t>Identify their reasons for using social media</a:t>
            </a:r>
            <a:endParaRPr dirty="0"/>
          </a:p>
          <a:p>
            <a:pPr marL="914400" lvl="1" indent="-317500" algn="l" rtl="0">
              <a:spcBef>
                <a:spcPts val="0"/>
              </a:spcBef>
              <a:spcAft>
                <a:spcPts val="0"/>
              </a:spcAft>
              <a:buSzPts val="1400"/>
              <a:buChar char="○"/>
            </a:pPr>
            <a:r>
              <a:rPr lang="en" dirty="0"/>
              <a:t>How they want others to perceive them</a:t>
            </a:r>
            <a:endParaRPr dirty="0"/>
          </a:p>
          <a:p>
            <a:pPr marL="914400" lvl="1" indent="-317500" algn="l" rtl="0">
              <a:spcBef>
                <a:spcPts val="0"/>
              </a:spcBef>
              <a:spcAft>
                <a:spcPts val="0"/>
              </a:spcAft>
              <a:buSzPts val="1400"/>
              <a:buChar char="○"/>
            </a:pPr>
            <a:r>
              <a:rPr lang="en" dirty="0"/>
              <a:t>How does use of social media contribute to or take away from that</a:t>
            </a:r>
            <a:endParaRPr dirty="0"/>
          </a:p>
          <a:p>
            <a:pPr marL="0" lvl="0" indent="0" algn="l" rtl="0">
              <a:spcBef>
                <a:spcPts val="1200"/>
              </a:spcBef>
              <a:spcAft>
                <a:spcPts val="12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457200" y="189707"/>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 sz="3559" b="0" dirty="0">
                <a:solidFill>
                  <a:schemeClr val="dk1"/>
                </a:solidFill>
                <a:latin typeface="Calibri"/>
                <a:ea typeface="Calibri"/>
                <a:cs typeface="Calibri"/>
                <a:sym typeface="Calibri"/>
              </a:rPr>
              <a:t>Activity: Who Does it Look Like I Am?</a:t>
            </a:r>
            <a:endParaRPr sz="3559" b="0" dirty="0">
              <a:solidFill>
                <a:schemeClr val="dk1"/>
              </a:solidFill>
              <a:latin typeface="Calibri"/>
              <a:ea typeface="Calibri"/>
              <a:cs typeface="Calibri"/>
              <a:sym typeface="Calibri"/>
            </a:endParaRPr>
          </a:p>
        </p:txBody>
      </p:sp>
      <p:sp>
        <p:nvSpPr>
          <p:cNvPr id="184" name="Google Shape;184;p34"/>
          <p:cNvSpPr txBox="1">
            <a:spLocks noGrp="1"/>
          </p:cNvSpPr>
          <p:nvPr>
            <p:ph type="body" idx="1"/>
          </p:nvPr>
        </p:nvSpPr>
        <p:spPr>
          <a:xfrm>
            <a:off x="457200" y="1553625"/>
            <a:ext cx="7658100" cy="3394500"/>
          </a:xfrm>
          <a:prstGeom prst="rect">
            <a:avLst/>
          </a:prstGeom>
          <a:noFill/>
          <a:ln>
            <a:noFill/>
          </a:ln>
        </p:spPr>
        <p:txBody>
          <a:bodyPr spcFirstLastPara="1" wrap="square" lIns="91425" tIns="45700" rIns="91425" bIns="45700" anchor="t" anchorCtr="0">
            <a:normAutofit/>
          </a:bodyPr>
          <a:lstStyle/>
          <a:p>
            <a:pPr marL="457200" lvl="0" indent="-393700" algn="l" rtl="0">
              <a:lnSpc>
                <a:spcPct val="90000"/>
              </a:lnSpc>
              <a:spcBef>
                <a:spcPts val="0"/>
              </a:spcBef>
              <a:spcAft>
                <a:spcPts val="0"/>
              </a:spcAft>
              <a:buSzPts val="2600"/>
              <a:buChar char="●"/>
            </a:pPr>
            <a:r>
              <a:rPr lang="en" sz="2600" dirty="0"/>
              <a:t>Talk about identity and digital images and content</a:t>
            </a:r>
            <a:endParaRPr sz="2600" dirty="0"/>
          </a:p>
          <a:p>
            <a:pPr marL="457200" lvl="0" indent="-393700" algn="l" rtl="0">
              <a:lnSpc>
                <a:spcPct val="90000"/>
              </a:lnSpc>
              <a:spcBef>
                <a:spcPts val="0"/>
              </a:spcBef>
              <a:spcAft>
                <a:spcPts val="0"/>
              </a:spcAft>
              <a:buSzPts val="2600"/>
              <a:buChar char="●"/>
            </a:pPr>
            <a:r>
              <a:rPr lang="en" sz="2600" dirty="0"/>
              <a:t>What would someone who doesn’t know me in person think?</a:t>
            </a:r>
            <a:endParaRPr sz="2600" dirty="0"/>
          </a:p>
          <a:p>
            <a:pPr marL="457200" lvl="0" indent="-393700" algn="l" rtl="0">
              <a:lnSpc>
                <a:spcPct val="90000"/>
              </a:lnSpc>
              <a:spcBef>
                <a:spcPts val="0"/>
              </a:spcBef>
              <a:spcAft>
                <a:spcPts val="0"/>
              </a:spcAft>
              <a:buSzPts val="2600"/>
              <a:buChar char="●"/>
            </a:pPr>
            <a:r>
              <a:rPr lang="en" sz="2600" dirty="0"/>
              <a:t>Compare digital vs face to face image. Talk about:</a:t>
            </a:r>
            <a:endParaRPr sz="2600" dirty="0"/>
          </a:p>
          <a:p>
            <a:pPr marL="914400" lvl="1" indent="-393700" algn="l" rtl="0">
              <a:lnSpc>
                <a:spcPct val="90000"/>
              </a:lnSpc>
              <a:spcBef>
                <a:spcPts val="0"/>
              </a:spcBef>
              <a:spcAft>
                <a:spcPts val="0"/>
              </a:spcAft>
              <a:buSzPts val="2600"/>
              <a:buChar char="○"/>
            </a:pPr>
            <a:r>
              <a:rPr lang="en" sz="2600" dirty="0"/>
              <a:t>Editing images: What &amp; Why?</a:t>
            </a:r>
            <a:endParaRPr sz="2600" dirty="0"/>
          </a:p>
          <a:p>
            <a:pPr marL="914400" lvl="1" indent="-393700" algn="l" rtl="0">
              <a:lnSpc>
                <a:spcPct val="90000"/>
              </a:lnSpc>
              <a:spcBef>
                <a:spcPts val="0"/>
              </a:spcBef>
              <a:spcAft>
                <a:spcPts val="0"/>
              </a:spcAft>
              <a:buSzPts val="2600"/>
              <a:buChar char="○"/>
            </a:pPr>
            <a:r>
              <a:rPr lang="en" sz="2600" dirty="0"/>
              <a:t>Which do you choose to show and why?</a:t>
            </a:r>
            <a:endParaRPr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457200" y="189707"/>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sz="3600" b="0" dirty="0">
                <a:solidFill>
                  <a:schemeClr val="dk1"/>
                </a:solidFill>
                <a:latin typeface="Calibri"/>
                <a:ea typeface="Calibri"/>
                <a:cs typeface="Calibri"/>
                <a:sym typeface="Calibri"/>
              </a:rPr>
              <a:t>Activity: To Share or not To Share</a:t>
            </a:r>
            <a:endParaRPr sz="3600" b="0" dirty="0">
              <a:solidFill>
                <a:schemeClr val="dk1"/>
              </a:solidFill>
              <a:latin typeface="Calibri"/>
              <a:ea typeface="Calibri"/>
              <a:cs typeface="Calibri"/>
              <a:sym typeface="Calibri"/>
            </a:endParaRPr>
          </a:p>
        </p:txBody>
      </p:sp>
      <p:sp>
        <p:nvSpPr>
          <p:cNvPr id="191" name="Google Shape;191;p35"/>
          <p:cNvSpPr txBox="1">
            <a:spLocks noGrp="1"/>
          </p:cNvSpPr>
          <p:nvPr>
            <p:ph type="body" idx="1"/>
          </p:nvPr>
        </p:nvSpPr>
        <p:spPr>
          <a:xfrm>
            <a:off x="457200" y="1553625"/>
            <a:ext cx="7448700" cy="3394500"/>
          </a:xfrm>
          <a:prstGeom prst="rect">
            <a:avLst/>
          </a:prstGeom>
          <a:noFill/>
          <a:ln>
            <a:noFill/>
          </a:ln>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 sz="2600" dirty="0"/>
              <a:t>Talk about consent and digital images</a:t>
            </a:r>
            <a:endParaRPr sz="2600" dirty="0"/>
          </a:p>
          <a:p>
            <a:pPr marL="457200" lvl="0" indent="-393700" algn="l" rtl="0">
              <a:spcBef>
                <a:spcPts val="0"/>
              </a:spcBef>
              <a:spcAft>
                <a:spcPts val="0"/>
              </a:spcAft>
              <a:buSzPts val="2600"/>
              <a:buChar char="●"/>
            </a:pPr>
            <a:r>
              <a:rPr lang="en" sz="2600" dirty="0"/>
              <a:t>Play “what if” about their own images</a:t>
            </a:r>
            <a:endParaRPr sz="2600" dirty="0"/>
          </a:p>
          <a:p>
            <a:pPr marL="457200" lvl="0" indent="-393700" algn="l" rtl="0">
              <a:spcBef>
                <a:spcPts val="0"/>
              </a:spcBef>
              <a:spcAft>
                <a:spcPts val="0"/>
              </a:spcAft>
              <a:buSzPts val="2600"/>
              <a:buChar char="●"/>
            </a:pPr>
            <a:r>
              <a:rPr lang="en" sz="2600" dirty="0"/>
              <a:t>Discuss sharing images of others</a:t>
            </a:r>
            <a:endParaRPr sz="2600" dirty="0"/>
          </a:p>
          <a:p>
            <a:pPr marL="457200" lvl="0" indent="-393700" algn="l" rtl="0">
              <a:spcBef>
                <a:spcPts val="0"/>
              </a:spcBef>
              <a:spcAft>
                <a:spcPts val="0"/>
              </a:spcAft>
              <a:buSzPts val="2600"/>
              <a:buChar char="●"/>
            </a:pPr>
            <a:r>
              <a:rPr lang="en" sz="2600" dirty="0"/>
              <a:t>Make a rule about sharing digital image</a:t>
            </a:r>
            <a:r>
              <a:rPr lang="en" sz="2400" dirty="0"/>
              <a:t>s</a:t>
            </a:r>
            <a:endParaRPr sz="2400" dirty="0"/>
          </a:p>
          <a:p>
            <a:pPr marL="0" lvl="0" indent="0" algn="l" rtl="0">
              <a:spcBef>
                <a:spcPts val="640"/>
              </a:spcBef>
              <a:spcAft>
                <a:spcPts val="1200"/>
              </a:spcAft>
              <a:buClr>
                <a:schemeClr val="dk1"/>
              </a:buClr>
              <a:buSzPts val="32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sz="3600" b="0" dirty="0">
                <a:solidFill>
                  <a:schemeClr val="dk1"/>
                </a:solidFill>
                <a:latin typeface="Calibri"/>
                <a:ea typeface="Calibri"/>
                <a:cs typeface="Calibri"/>
                <a:sym typeface="Calibri"/>
              </a:rPr>
              <a:t>Digital Identity Activity</a:t>
            </a:r>
            <a:endParaRPr sz="3600" b="0" dirty="0">
              <a:solidFill>
                <a:schemeClr val="dk1"/>
              </a:solidFill>
              <a:latin typeface="Calibri"/>
              <a:ea typeface="Calibri"/>
              <a:cs typeface="Calibri"/>
              <a:sym typeface="Calibri"/>
            </a:endParaRPr>
          </a:p>
        </p:txBody>
      </p:sp>
      <p:sp>
        <p:nvSpPr>
          <p:cNvPr id="198" name="Google Shape;198;p36"/>
          <p:cNvSpPr txBox="1">
            <a:spLocks noGrp="1"/>
          </p:cNvSpPr>
          <p:nvPr>
            <p:ph type="body" idx="1"/>
          </p:nvPr>
        </p:nvSpPr>
        <p:spPr>
          <a:xfrm>
            <a:off x="325800" y="900132"/>
            <a:ext cx="8229600" cy="3905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 sz="2600" dirty="0"/>
              <a:t>Part 1</a:t>
            </a:r>
            <a:endParaRPr sz="2600" dirty="0"/>
          </a:p>
          <a:p>
            <a:pPr marL="342900" lvl="0" indent="-304800" algn="l" rtl="0">
              <a:spcBef>
                <a:spcPts val="640"/>
              </a:spcBef>
              <a:spcAft>
                <a:spcPts val="0"/>
              </a:spcAft>
              <a:buClr>
                <a:schemeClr val="dk1"/>
              </a:buClr>
              <a:buSzPts val="2600"/>
              <a:buChar char="●"/>
            </a:pPr>
            <a:r>
              <a:rPr lang="en" sz="2600" dirty="0"/>
              <a:t>Write down your usernames for email, social media platforms, etc.</a:t>
            </a:r>
            <a:endParaRPr sz="2600" dirty="0"/>
          </a:p>
          <a:p>
            <a:pPr marL="342900" lvl="0" indent="-304800" algn="l" rtl="0">
              <a:spcBef>
                <a:spcPts val="640"/>
              </a:spcBef>
              <a:spcAft>
                <a:spcPts val="0"/>
              </a:spcAft>
              <a:buClr>
                <a:schemeClr val="dk1"/>
              </a:buClr>
              <a:buSzPts val="2600"/>
              <a:buChar char="●"/>
            </a:pPr>
            <a:r>
              <a:rPr lang="en" sz="2600" dirty="0"/>
              <a:t>List your favorite websites and social media sites</a:t>
            </a:r>
            <a:endParaRPr sz="2600" dirty="0"/>
          </a:p>
          <a:p>
            <a:pPr marL="342900" lvl="0" indent="-304800" algn="l" rtl="0">
              <a:spcBef>
                <a:spcPts val="640"/>
              </a:spcBef>
              <a:spcAft>
                <a:spcPts val="0"/>
              </a:spcAft>
              <a:buClr>
                <a:schemeClr val="dk1"/>
              </a:buClr>
              <a:buSzPts val="2600"/>
              <a:buChar char="●"/>
            </a:pPr>
            <a:r>
              <a:rPr lang="en" sz="2600" dirty="0"/>
              <a:t>Write down the names of the blogs or sites you visit often</a:t>
            </a:r>
            <a:endParaRPr sz="2600" dirty="0"/>
          </a:p>
          <a:p>
            <a:pPr marL="342900" lvl="0" indent="-139700" algn="l" rtl="0">
              <a:spcBef>
                <a:spcPts val="640"/>
              </a:spcBef>
              <a:spcAft>
                <a:spcPts val="1200"/>
              </a:spcAft>
              <a:buClr>
                <a:schemeClr val="dk1"/>
              </a:buClr>
              <a:buSzPts val="32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sz="3600" b="0" dirty="0">
                <a:solidFill>
                  <a:schemeClr val="dk1"/>
                </a:solidFill>
                <a:latin typeface="Calibri"/>
                <a:ea typeface="Calibri"/>
                <a:cs typeface="Calibri"/>
                <a:sym typeface="Calibri"/>
              </a:rPr>
              <a:t>Digital Identity Activity</a:t>
            </a:r>
            <a:endParaRPr sz="3600" b="0" dirty="0">
              <a:solidFill>
                <a:schemeClr val="dk1"/>
              </a:solidFill>
              <a:latin typeface="Calibri"/>
              <a:ea typeface="Calibri"/>
              <a:cs typeface="Calibri"/>
              <a:sym typeface="Calibri"/>
            </a:endParaRPr>
          </a:p>
        </p:txBody>
      </p:sp>
      <p:sp>
        <p:nvSpPr>
          <p:cNvPr id="205" name="Google Shape;205;p37"/>
          <p:cNvSpPr txBox="1">
            <a:spLocks noGrp="1"/>
          </p:cNvSpPr>
          <p:nvPr>
            <p:ph type="body" idx="1"/>
          </p:nvPr>
        </p:nvSpPr>
        <p:spPr>
          <a:xfrm>
            <a:off x="457200" y="1200150"/>
            <a:ext cx="8229600" cy="3943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200"/>
              <a:buNone/>
            </a:pPr>
            <a:r>
              <a:rPr lang="en" sz="2200" dirty="0"/>
              <a:t>Part 2</a:t>
            </a:r>
            <a:endParaRPr sz="2200" dirty="0"/>
          </a:p>
          <a:p>
            <a:pPr marL="342900" lvl="0" indent="-279400" algn="l" rtl="0">
              <a:lnSpc>
                <a:spcPct val="90000"/>
              </a:lnSpc>
              <a:spcBef>
                <a:spcPts val="640"/>
              </a:spcBef>
              <a:spcAft>
                <a:spcPts val="0"/>
              </a:spcAft>
              <a:buClr>
                <a:schemeClr val="dk1"/>
              </a:buClr>
              <a:buSzPts val="2200"/>
              <a:buChar char="●"/>
            </a:pPr>
            <a:r>
              <a:rPr lang="en" sz="2200" dirty="0"/>
              <a:t>Make a new document called “My digital identity”</a:t>
            </a:r>
            <a:endParaRPr sz="2200" dirty="0"/>
          </a:p>
          <a:p>
            <a:pPr marL="742950" lvl="1" indent="-247650" algn="l" rtl="0">
              <a:lnSpc>
                <a:spcPct val="90000"/>
              </a:lnSpc>
              <a:spcBef>
                <a:spcPts val="560"/>
              </a:spcBef>
              <a:spcAft>
                <a:spcPts val="0"/>
              </a:spcAft>
              <a:buClr>
                <a:schemeClr val="dk1"/>
              </a:buClr>
              <a:buSzPts val="2200"/>
              <a:buChar char="○"/>
            </a:pPr>
            <a:r>
              <a:rPr lang="en" sz="2200" dirty="0"/>
              <a:t>Copy and paste your profile pictures, recent selfies, About pages or those with likes/interests listed, shared or tagged photos, recent posts</a:t>
            </a:r>
            <a:endParaRPr sz="2200" dirty="0"/>
          </a:p>
          <a:p>
            <a:pPr marL="742950" lvl="1" indent="-247650" algn="l" rtl="0">
              <a:lnSpc>
                <a:spcPct val="90000"/>
              </a:lnSpc>
              <a:spcBef>
                <a:spcPts val="560"/>
              </a:spcBef>
              <a:spcAft>
                <a:spcPts val="0"/>
              </a:spcAft>
              <a:buClr>
                <a:schemeClr val="dk1"/>
              </a:buClr>
              <a:buSzPts val="2200"/>
              <a:buChar char="○"/>
            </a:pPr>
            <a:r>
              <a:rPr lang="en" sz="2200" dirty="0"/>
              <a:t>Reflect on what you see</a:t>
            </a:r>
            <a:endParaRPr sz="2200" dirty="0"/>
          </a:p>
          <a:p>
            <a:pPr marL="1143000" lvl="2" indent="-215900" algn="l" rtl="0">
              <a:lnSpc>
                <a:spcPct val="90000"/>
              </a:lnSpc>
              <a:spcBef>
                <a:spcPts val="480"/>
              </a:spcBef>
              <a:spcAft>
                <a:spcPts val="0"/>
              </a:spcAft>
              <a:buClr>
                <a:schemeClr val="dk1"/>
              </a:buClr>
              <a:buSzPts val="2200"/>
              <a:buChar char="■"/>
            </a:pPr>
            <a:r>
              <a:rPr lang="en" sz="2200" dirty="0"/>
              <a:t>How might others view you if this is all they see?</a:t>
            </a:r>
            <a:endParaRPr sz="2200" dirty="0"/>
          </a:p>
          <a:p>
            <a:pPr marL="1143000" lvl="2" indent="-215900" algn="l" rtl="0">
              <a:lnSpc>
                <a:spcPct val="90000"/>
              </a:lnSpc>
              <a:spcBef>
                <a:spcPts val="480"/>
              </a:spcBef>
              <a:spcAft>
                <a:spcPts val="0"/>
              </a:spcAft>
              <a:buClr>
                <a:schemeClr val="dk1"/>
              </a:buClr>
              <a:buSzPts val="2200"/>
              <a:buChar char="■"/>
            </a:pPr>
            <a:r>
              <a:rPr lang="en" sz="2200" dirty="0"/>
              <a:t>Does this match who you are in real life?</a:t>
            </a:r>
            <a:endParaRPr sz="2200" dirty="0"/>
          </a:p>
          <a:p>
            <a:pPr marL="1143000" lvl="2" indent="-215900" algn="l" rtl="0">
              <a:lnSpc>
                <a:spcPct val="90000"/>
              </a:lnSpc>
              <a:spcBef>
                <a:spcPts val="480"/>
              </a:spcBef>
              <a:spcAft>
                <a:spcPts val="0"/>
              </a:spcAft>
              <a:buClr>
                <a:schemeClr val="dk1"/>
              </a:buClr>
              <a:buSzPts val="2200"/>
              <a:buChar char="■"/>
            </a:pPr>
            <a:r>
              <a:rPr lang="en" sz="2200" dirty="0"/>
              <a:t>What does it say about how you view yourself and what you think is important?</a:t>
            </a:r>
            <a:endParaRPr sz="2200" dirty="0"/>
          </a:p>
          <a:p>
            <a:pPr marL="1143000" lvl="2" indent="-215900" algn="l" rtl="0">
              <a:lnSpc>
                <a:spcPct val="90000"/>
              </a:lnSpc>
              <a:spcBef>
                <a:spcPts val="480"/>
              </a:spcBef>
              <a:spcAft>
                <a:spcPts val="1200"/>
              </a:spcAft>
              <a:buClr>
                <a:schemeClr val="dk1"/>
              </a:buClr>
              <a:buSzPts val="2200"/>
              <a:buChar char="■"/>
            </a:pPr>
            <a:r>
              <a:rPr lang="en" sz="2200" dirty="0"/>
              <a:t>Is this how you want others to see you?</a:t>
            </a:r>
            <a:endParaRPr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152400" y="152400"/>
            <a:ext cx="8602133" cy="4838700"/>
          </a:xfrm>
          <a:prstGeom prst="rect">
            <a:avLst/>
          </a:prstGeom>
          <a:noFill/>
          <a:ln>
            <a:noFill/>
          </a:ln>
        </p:spPr>
      </p:pic>
      <p:sp>
        <p:nvSpPr>
          <p:cNvPr id="72" name="Google Shape;72;p15"/>
          <p:cNvSpPr txBox="1"/>
          <p:nvPr/>
        </p:nvSpPr>
        <p:spPr>
          <a:xfrm>
            <a:off x="2558420" y="4343311"/>
            <a:ext cx="6196113" cy="800189"/>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2"/>
              </a:buClr>
              <a:buSzPts val="1100"/>
              <a:buFont typeface="Arial"/>
              <a:buNone/>
            </a:pPr>
            <a:r>
              <a:rPr lang="en" sz="1000" dirty="0">
                <a:solidFill>
                  <a:schemeClr val="dk2"/>
                </a:solidFill>
                <a:latin typeface="Source Sans Pro"/>
                <a:ea typeface="Source Sans Pro"/>
                <a:cs typeface="Source Sans Pro"/>
                <a:sym typeface="Source Sans Pro"/>
              </a:rPr>
              <a:t>Broadband Search, Surprising Social Media Statistics 2021</a:t>
            </a:r>
          </a:p>
          <a:p>
            <a:pPr lvl="0" algn="r">
              <a:buClr>
                <a:schemeClr val="dk2"/>
              </a:buClr>
              <a:buSzPts val="1100"/>
            </a:pPr>
            <a:r>
              <a:rPr lang="en-US" sz="1000" dirty="0">
                <a:solidFill>
                  <a:schemeClr val="dk2"/>
                </a:solidFill>
                <a:latin typeface="Source Sans Pro"/>
                <a:ea typeface="Source Sans Pro"/>
                <a:cs typeface="Source Sans Pro"/>
                <a:sym typeface="Source Sans Pro"/>
                <a:hlinkClick r:id="rId4"/>
              </a:rPr>
              <a:t>https://www.broadbandsearch.net/blog/social-media-facts-statistics</a:t>
            </a:r>
            <a:r>
              <a:rPr lang="en-US" sz="1000" dirty="0">
                <a:solidFill>
                  <a:schemeClr val="dk2"/>
                </a:solidFill>
                <a:latin typeface="Source Sans Pro"/>
                <a:ea typeface="Source Sans Pro"/>
                <a:cs typeface="Source Sans Pro"/>
                <a:sym typeface="Source Sans Pro"/>
              </a:rPr>
              <a:t> adapted from “Social Media Use in 2021.” Pew Research Center, Washington, D.C. (April 7, 2021) https://</a:t>
            </a:r>
            <a:r>
              <a:rPr lang="en-US" sz="1000" dirty="0" err="1">
                <a:solidFill>
                  <a:schemeClr val="dk2"/>
                </a:solidFill>
                <a:latin typeface="Source Sans Pro"/>
                <a:ea typeface="Source Sans Pro"/>
                <a:cs typeface="Source Sans Pro"/>
                <a:sym typeface="Source Sans Pro"/>
              </a:rPr>
              <a:t>www.pewresearch.org</a:t>
            </a:r>
            <a:r>
              <a:rPr lang="en-US" sz="1000" dirty="0">
                <a:solidFill>
                  <a:schemeClr val="dk2"/>
                </a:solidFill>
                <a:latin typeface="Source Sans Pro"/>
                <a:ea typeface="Source Sans Pro"/>
                <a:cs typeface="Source Sans Pro"/>
                <a:sym typeface="Source Sans Pro"/>
              </a:rPr>
              <a:t>/internet/2021/04/07/social-media-use-in-2021/</a:t>
            </a:r>
            <a:endParaRPr sz="1000" dirty="0">
              <a:solidFill>
                <a:schemeClr val="dk2"/>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0" dirty="0">
                <a:solidFill>
                  <a:schemeClr val="dk1"/>
                </a:solidFill>
                <a:latin typeface="Calibri"/>
                <a:ea typeface="Calibri"/>
                <a:cs typeface="Calibri"/>
                <a:sym typeface="Calibri"/>
              </a:rPr>
              <a:t>Media Intent and Audience</a:t>
            </a:r>
            <a:endParaRPr sz="3600" b="0" dirty="0">
              <a:solidFill>
                <a:schemeClr val="dk1"/>
              </a:solidFill>
              <a:latin typeface="Calibri"/>
              <a:ea typeface="Calibri"/>
              <a:cs typeface="Calibri"/>
              <a:sym typeface="Calibri"/>
            </a:endParaRPr>
          </a:p>
        </p:txBody>
      </p:sp>
      <p:sp>
        <p:nvSpPr>
          <p:cNvPr id="211" name="Google Shape;211;p38"/>
          <p:cNvSpPr txBox="1">
            <a:spLocks noGrp="1"/>
          </p:cNvSpPr>
          <p:nvPr>
            <p:ph type="body" idx="1"/>
          </p:nvPr>
        </p:nvSpPr>
        <p:spPr>
          <a:xfrm>
            <a:off x="311700" y="953750"/>
            <a:ext cx="8520600" cy="409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Identifying messages being sent by media and creator’s perspective and intent</a:t>
            </a:r>
            <a:endParaRPr dirty="0"/>
          </a:p>
          <a:p>
            <a:pPr marL="0" lvl="0" indent="0" algn="l" rtl="0">
              <a:spcBef>
                <a:spcPts val="1200"/>
              </a:spcBef>
              <a:spcAft>
                <a:spcPts val="0"/>
              </a:spcAft>
              <a:buNone/>
            </a:pPr>
            <a:r>
              <a:rPr lang="en" dirty="0"/>
              <a:t>SEL Core Competency: Social awareness</a:t>
            </a:r>
            <a:endParaRPr dirty="0"/>
          </a:p>
          <a:p>
            <a:pPr marL="0" lvl="0" indent="0" algn="l" rtl="0">
              <a:spcBef>
                <a:spcPts val="1200"/>
              </a:spcBef>
              <a:spcAft>
                <a:spcPts val="0"/>
              </a:spcAft>
              <a:buNone/>
            </a:pPr>
            <a:r>
              <a:rPr lang="en" sz="1400" dirty="0">
                <a:solidFill>
                  <a:srgbClr val="343434"/>
                </a:solidFill>
              </a:rPr>
              <a:t>Identify the target audience and creator:</a:t>
            </a:r>
            <a:endParaRPr sz="1400" dirty="0">
              <a:solidFill>
                <a:srgbClr val="343434"/>
              </a:solidFill>
            </a:endParaRPr>
          </a:p>
          <a:p>
            <a:pPr marL="1371600" lvl="1" indent="-317500" algn="l" rtl="0">
              <a:lnSpc>
                <a:spcPct val="150000"/>
              </a:lnSpc>
              <a:spcBef>
                <a:spcPts val="1200"/>
              </a:spcBef>
              <a:spcAft>
                <a:spcPts val="0"/>
              </a:spcAft>
              <a:buClr>
                <a:srgbClr val="343434"/>
              </a:buClr>
              <a:buSzPts val="1400"/>
              <a:buChar char="○"/>
            </a:pPr>
            <a:r>
              <a:rPr lang="en" dirty="0">
                <a:solidFill>
                  <a:srgbClr val="343434"/>
                </a:solidFill>
              </a:rPr>
              <a:t>Who does this message come from?</a:t>
            </a:r>
            <a:endParaRPr dirty="0">
              <a:solidFill>
                <a:srgbClr val="343434"/>
              </a:solidFill>
            </a:endParaRPr>
          </a:p>
          <a:p>
            <a:pPr marL="1371600" lvl="1" indent="-317500" algn="l" rtl="0">
              <a:lnSpc>
                <a:spcPct val="150000"/>
              </a:lnSpc>
              <a:spcBef>
                <a:spcPts val="0"/>
              </a:spcBef>
              <a:spcAft>
                <a:spcPts val="0"/>
              </a:spcAft>
              <a:buClr>
                <a:srgbClr val="343434"/>
              </a:buClr>
              <a:buSzPts val="1400"/>
              <a:buChar char="○"/>
            </a:pPr>
            <a:r>
              <a:rPr lang="en" dirty="0">
                <a:solidFill>
                  <a:srgbClr val="343434"/>
                </a:solidFill>
              </a:rPr>
              <a:t>Who is the target audience according to the developer?</a:t>
            </a:r>
            <a:endParaRPr dirty="0">
              <a:solidFill>
                <a:srgbClr val="343434"/>
              </a:solidFill>
            </a:endParaRPr>
          </a:p>
          <a:p>
            <a:pPr marL="1371600" lvl="1" indent="-317500" algn="l" rtl="0">
              <a:lnSpc>
                <a:spcPct val="150000"/>
              </a:lnSpc>
              <a:spcBef>
                <a:spcPts val="0"/>
              </a:spcBef>
              <a:spcAft>
                <a:spcPts val="0"/>
              </a:spcAft>
              <a:buClr>
                <a:srgbClr val="343434"/>
              </a:buClr>
              <a:buSzPts val="1400"/>
              <a:buChar char="○"/>
            </a:pPr>
            <a:r>
              <a:rPr lang="en" dirty="0">
                <a:solidFill>
                  <a:srgbClr val="343434"/>
                </a:solidFill>
              </a:rPr>
              <a:t>Paying attention to what you see and hear, who seems to be the target audience to you?</a:t>
            </a:r>
            <a:endParaRPr dirty="0">
              <a:solidFill>
                <a:srgbClr val="343434"/>
              </a:solidFill>
            </a:endParaRPr>
          </a:p>
          <a:p>
            <a:pPr marL="0" lvl="0" indent="0" algn="l" rtl="0">
              <a:lnSpc>
                <a:spcPct val="150000"/>
              </a:lnSpc>
              <a:spcBef>
                <a:spcPts val="0"/>
              </a:spcBef>
              <a:spcAft>
                <a:spcPts val="0"/>
              </a:spcAft>
              <a:buNone/>
            </a:pPr>
            <a:r>
              <a:rPr lang="en" sz="1400" dirty="0">
                <a:solidFill>
                  <a:srgbClr val="343434"/>
                </a:solidFill>
              </a:rPr>
              <a:t>What message is clearly displayed through words, music, images and stories? </a:t>
            </a:r>
            <a:endParaRPr sz="1400" dirty="0">
              <a:solidFill>
                <a:srgbClr val="343434"/>
              </a:solidFill>
            </a:endParaRPr>
          </a:p>
          <a:p>
            <a:pPr marL="0" lvl="0" indent="0" algn="l" rtl="0">
              <a:lnSpc>
                <a:spcPct val="150000"/>
              </a:lnSpc>
              <a:spcBef>
                <a:spcPts val="0"/>
              </a:spcBef>
              <a:spcAft>
                <a:spcPts val="0"/>
              </a:spcAft>
              <a:buNone/>
            </a:pPr>
            <a:r>
              <a:rPr lang="en" sz="1400" dirty="0">
                <a:solidFill>
                  <a:srgbClr val="343434"/>
                </a:solidFill>
              </a:rPr>
              <a:t>Are there  unspoken messages? </a:t>
            </a:r>
            <a:endParaRPr sz="1400" dirty="0">
              <a:solidFill>
                <a:srgbClr val="343434"/>
              </a:solidFill>
            </a:endParaRPr>
          </a:p>
          <a:p>
            <a:pPr marL="0" lvl="0" indent="0" algn="l" rtl="0">
              <a:lnSpc>
                <a:spcPct val="150000"/>
              </a:lnSpc>
              <a:spcBef>
                <a:spcPts val="0"/>
              </a:spcBef>
              <a:spcAft>
                <a:spcPts val="0"/>
              </a:spcAft>
              <a:buClr>
                <a:schemeClr val="dk2"/>
              </a:buClr>
              <a:buSzPts val="1100"/>
              <a:buFont typeface="Arial"/>
              <a:buNone/>
            </a:pPr>
            <a:r>
              <a:rPr lang="en" sz="1400" dirty="0">
                <a:solidFill>
                  <a:srgbClr val="343434"/>
                </a:solidFill>
              </a:rPr>
              <a:t>Are there impressions that you get very clearly whether they are or are not spoken?</a:t>
            </a:r>
            <a:endParaRPr sz="1400" dirty="0">
              <a:solidFill>
                <a:srgbClr val="343434"/>
              </a:solidFill>
            </a:endParaRPr>
          </a:p>
          <a:p>
            <a:pPr marL="0" lvl="0" indent="0" algn="l" rtl="0">
              <a:lnSpc>
                <a:spcPct val="150000"/>
              </a:lnSpc>
              <a:spcBef>
                <a:spcPts val="0"/>
              </a:spcBef>
              <a:spcAft>
                <a:spcPts val="0"/>
              </a:spcAft>
              <a:buClr>
                <a:schemeClr val="dk2"/>
              </a:buClr>
              <a:buSzPts val="1100"/>
              <a:buFont typeface="Arial"/>
              <a:buNone/>
            </a:pPr>
            <a:r>
              <a:rPr lang="en" sz="1400" dirty="0">
                <a:solidFill>
                  <a:srgbClr val="343434"/>
                </a:solidFill>
              </a:rPr>
              <a:t>What values are presented? What positive and negative messages come through? How do these compare to your own value system?</a:t>
            </a:r>
            <a:endParaRPr sz="1400" baseline="30000" dirty="0">
              <a:solidFill>
                <a:srgbClr val="343434"/>
              </a:solidFill>
            </a:endParaRPr>
          </a:p>
          <a:p>
            <a:pPr marL="0" lvl="0" indent="0" algn="l" rtl="0">
              <a:spcBef>
                <a:spcPts val="0"/>
              </a:spcBef>
              <a:spcAft>
                <a:spcPts val="120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0" dirty="0">
                <a:solidFill>
                  <a:schemeClr val="dk1"/>
                </a:solidFill>
                <a:latin typeface="Calibri"/>
                <a:ea typeface="Calibri"/>
                <a:cs typeface="Calibri"/>
                <a:sym typeface="Calibri"/>
              </a:rPr>
              <a:t>Media Intent</a:t>
            </a:r>
            <a:endParaRPr sz="3600" b="0" dirty="0">
              <a:solidFill>
                <a:schemeClr val="dk1"/>
              </a:solidFill>
              <a:latin typeface="Calibri"/>
              <a:ea typeface="Calibri"/>
              <a:cs typeface="Calibri"/>
              <a:sym typeface="Calibri"/>
            </a:endParaRPr>
          </a:p>
        </p:txBody>
      </p:sp>
      <p:pic>
        <p:nvPicPr>
          <p:cNvPr id="217" name="Google Shape;217;p39"/>
          <p:cNvPicPr preferRelativeResize="0"/>
          <p:nvPr/>
        </p:nvPicPr>
        <p:blipFill>
          <a:blip r:embed="rId3">
            <a:alphaModFix/>
          </a:blip>
          <a:stretch>
            <a:fillRect/>
          </a:stretch>
        </p:blipFill>
        <p:spPr>
          <a:xfrm>
            <a:off x="2032577" y="2378500"/>
            <a:ext cx="3837251" cy="2368300"/>
          </a:xfrm>
          <a:prstGeom prst="rect">
            <a:avLst/>
          </a:prstGeom>
          <a:noFill/>
          <a:ln>
            <a:noFill/>
          </a:ln>
        </p:spPr>
      </p:pic>
      <p:pic>
        <p:nvPicPr>
          <p:cNvPr id="218" name="Google Shape;218;p39"/>
          <p:cNvPicPr preferRelativeResize="0"/>
          <p:nvPr/>
        </p:nvPicPr>
        <p:blipFill>
          <a:blip r:embed="rId4">
            <a:alphaModFix/>
          </a:blip>
          <a:stretch>
            <a:fillRect/>
          </a:stretch>
        </p:blipFill>
        <p:spPr>
          <a:xfrm>
            <a:off x="721825" y="1412225"/>
            <a:ext cx="1947400" cy="1947400"/>
          </a:xfrm>
          <a:prstGeom prst="rect">
            <a:avLst/>
          </a:prstGeom>
          <a:noFill/>
          <a:ln>
            <a:noFill/>
          </a:ln>
        </p:spPr>
      </p:pic>
      <p:pic>
        <p:nvPicPr>
          <p:cNvPr id="219" name="Google Shape;219;p39"/>
          <p:cNvPicPr preferRelativeResize="0"/>
          <p:nvPr/>
        </p:nvPicPr>
        <p:blipFill>
          <a:blip r:embed="rId5">
            <a:alphaModFix/>
          </a:blip>
          <a:stretch>
            <a:fillRect/>
          </a:stretch>
        </p:blipFill>
        <p:spPr>
          <a:xfrm>
            <a:off x="5618344" y="862200"/>
            <a:ext cx="2562825" cy="1796500"/>
          </a:xfrm>
          <a:prstGeom prst="rect">
            <a:avLst/>
          </a:prstGeom>
          <a:noFill/>
          <a:ln>
            <a:noFill/>
          </a:ln>
        </p:spPr>
      </p:pic>
      <p:pic>
        <p:nvPicPr>
          <p:cNvPr id="220" name="Google Shape;220;p39"/>
          <p:cNvPicPr preferRelativeResize="0"/>
          <p:nvPr/>
        </p:nvPicPr>
        <p:blipFill>
          <a:blip r:embed="rId6">
            <a:alphaModFix/>
          </a:blip>
          <a:stretch>
            <a:fillRect/>
          </a:stretch>
        </p:blipFill>
        <p:spPr>
          <a:xfrm>
            <a:off x="3170087" y="978016"/>
            <a:ext cx="1947400" cy="1564871"/>
          </a:xfrm>
          <a:prstGeom prst="rect">
            <a:avLst/>
          </a:prstGeom>
          <a:noFill/>
          <a:ln>
            <a:noFill/>
          </a:ln>
        </p:spPr>
      </p:pic>
      <p:pic>
        <p:nvPicPr>
          <p:cNvPr id="221" name="Google Shape;221;p39"/>
          <p:cNvPicPr preferRelativeResize="0"/>
          <p:nvPr/>
        </p:nvPicPr>
        <p:blipFill>
          <a:blip r:embed="rId7">
            <a:alphaModFix/>
          </a:blip>
          <a:stretch>
            <a:fillRect/>
          </a:stretch>
        </p:blipFill>
        <p:spPr>
          <a:xfrm>
            <a:off x="6054575" y="2865075"/>
            <a:ext cx="1564875" cy="1564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0" dirty="0">
                <a:solidFill>
                  <a:schemeClr val="dk1"/>
                </a:solidFill>
                <a:latin typeface="Calibri"/>
                <a:ea typeface="Calibri"/>
                <a:cs typeface="Calibri"/>
                <a:sym typeface="Calibri"/>
              </a:rPr>
              <a:t>Being an Active Consumer</a:t>
            </a:r>
            <a:endParaRPr sz="3600" b="0" dirty="0">
              <a:solidFill>
                <a:schemeClr val="dk1"/>
              </a:solidFill>
              <a:latin typeface="Calibri"/>
              <a:ea typeface="Calibri"/>
              <a:cs typeface="Calibri"/>
              <a:sym typeface="Calibri"/>
            </a:endParaRPr>
          </a:p>
        </p:txBody>
      </p:sp>
      <p:sp>
        <p:nvSpPr>
          <p:cNvPr id="227" name="Google Shape;227;p40"/>
          <p:cNvSpPr txBox="1">
            <a:spLocks noGrp="1"/>
          </p:cNvSpPr>
          <p:nvPr>
            <p:ph type="body" idx="1"/>
          </p:nvPr>
        </p:nvSpPr>
        <p:spPr>
          <a:xfrm>
            <a:off x="311700" y="1152475"/>
            <a:ext cx="8520600" cy="3757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Consider the importance of being an active consumer of media. </a:t>
            </a:r>
            <a:endParaRPr dirty="0"/>
          </a:p>
          <a:p>
            <a:pPr marL="0" lvl="0" indent="0" algn="l" rtl="0">
              <a:spcBef>
                <a:spcPts val="1200"/>
              </a:spcBef>
              <a:spcAft>
                <a:spcPts val="0"/>
              </a:spcAft>
              <a:buNone/>
            </a:pPr>
            <a:r>
              <a:rPr lang="en" dirty="0"/>
              <a:t>SEL Core Competency: Responsible decision making</a:t>
            </a:r>
            <a:endParaRPr dirty="0"/>
          </a:p>
          <a:p>
            <a:pPr marL="0" lvl="0" indent="0" algn="l" rtl="0">
              <a:spcBef>
                <a:spcPts val="1200"/>
              </a:spcBef>
              <a:spcAft>
                <a:spcPts val="0"/>
              </a:spcAft>
              <a:buNone/>
            </a:pPr>
            <a:r>
              <a:rPr lang="en" dirty="0"/>
              <a:t>From the bioecological perspective, the consumer is powerful and active. </a:t>
            </a:r>
            <a:endParaRPr dirty="0"/>
          </a:p>
          <a:p>
            <a:pPr marL="914400" lvl="0" indent="-342900" algn="l" rtl="0">
              <a:spcBef>
                <a:spcPts val="1200"/>
              </a:spcBef>
              <a:spcAft>
                <a:spcPts val="0"/>
              </a:spcAft>
              <a:buSzPts val="1800"/>
              <a:buChar char="●"/>
            </a:pPr>
            <a:r>
              <a:rPr lang="en" dirty="0"/>
              <a:t>Engage students in active examination of media.</a:t>
            </a:r>
            <a:endParaRPr dirty="0"/>
          </a:p>
          <a:p>
            <a:pPr marL="914400" lvl="0" indent="-342900" algn="l" rtl="0">
              <a:spcBef>
                <a:spcPts val="0"/>
              </a:spcBef>
              <a:spcAft>
                <a:spcPts val="0"/>
              </a:spcAft>
              <a:buSzPts val="1800"/>
              <a:buChar char="●"/>
            </a:pPr>
            <a:r>
              <a:rPr lang="en" dirty="0"/>
              <a:t>Digital natives/iGen students may bring different levels of digital literacy to these engagements.</a:t>
            </a:r>
            <a:endParaRPr dirty="0"/>
          </a:p>
          <a:p>
            <a:pPr marL="914400" lvl="0" indent="-342900" algn="l" rtl="0">
              <a:spcBef>
                <a:spcPts val="0"/>
              </a:spcBef>
              <a:spcAft>
                <a:spcPts val="0"/>
              </a:spcAft>
              <a:buSzPts val="1800"/>
              <a:buChar char="●"/>
            </a:pPr>
            <a:r>
              <a:rPr lang="en" dirty="0"/>
              <a:t>Students need to learn to identify their own worldview and make comparisons.</a:t>
            </a:r>
            <a:endParaRPr dirty="0"/>
          </a:p>
          <a:p>
            <a:pPr marL="914400" lvl="0" indent="-342900" algn="l" rtl="0">
              <a:spcBef>
                <a:spcPts val="0"/>
              </a:spcBef>
              <a:spcAft>
                <a:spcPts val="0"/>
              </a:spcAft>
              <a:buSzPts val="1800"/>
              <a:buChar char="●"/>
            </a:pPr>
            <a:r>
              <a:rPr lang="en" dirty="0"/>
              <a:t>Students need to learn to critique and challenges messages so that they can interact with their environment and make change.</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0" dirty="0">
                <a:solidFill>
                  <a:schemeClr val="dk1"/>
                </a:solidFill>
                <a:latin typeface="Calibri"/>
                <a:ea typeface="Calibri"/>
                <a:cs typeface="Calibri"/>
                <a:sym typeface="Calibri"/>
              </a:rPr>
              <a:t>Renee Hobbs’ Five Questions</a:t>
            </a:r>
            <a:endParaRPr sz="3600" b="0" dirty="0">
              <a:solidFill>
                <a:schemeClr val="dk1"/>
              </a:solidFill>
              <a:latin typeface="Calibri"/>
              <a:ea typeface="Calibri"/>
              <a:cs typeface="Calibri"/>
              <a:sym typeface="Calibri"/>
            </a:endParaRPr>
          </a:p>
        </p:txBody>
      </p:sp>
      <p:sp>
        <p:nvSpPr>
          <p:cNvPr id="233" name="Google Shape;233;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80485" algn="l" rtl="0">
              <a:spcBef>
                <a:spcPts val="0"/>
              </a:spcBef>
              <a:spcAft>
                <a:spcPts val="0"/>
              </a:spcAft>
              <a:buSzPts val="2392"/>
              <a:buAutoNum type="arabicPeriod"/>
            </a:pPr>
            <a:r>
              <a:rPr lang="en" sz="2391" dirty="0"/>
              <a:t>Who is the creator of this piece and what is its purpose?</a:t>
            </a:r>
            <a:endParaRPr sz="2391" dirty="0"/>
          </a:p>
          <a:p>
            <a:pPr marL="457200" lvl="0" indent="-380485" algn="l" rtl="0">
              <a:spcBef>
                <a:spcPts val="0"/>
              </a:spcBef>
              <a:spcAft>
                <a:spcPts val="0"/>
              </a:spcAft>
              <a:buSzPts val="2392"/>
              <a:buAutoNum type="arabicPeriod"/>
            </a:pPr>
            <a:r>
              <a:rPr lang="en" sz="2391" dirty="0"/>
              <a:t>How does the creator of the piece attract and hold your attention?</a:t>
            </a:r>
            <a:endParaRPr sz="2391" dirty="0"/>
          </a:p>
          <a:p>
            <a:pPr marL="457200" lvl="0" indent="-380485" algn="l" rtl="0">
              <a:spcBef>
                <a:spcPts val="0"/>
              </a:spcBef>
              <a:spcAft>
                <a:spcPts val="0"/>
              </a:spcAft>
              <a:buSzPts val="2392"/>
              <a:buAutoNum type="arabicPeriod"/>
            </a:pPr>
            <a:r>
              <a:rPr lang="en" sz="2391" dirty="0"/>
              <a:t>What lifestyles, values, and worldviews are represented?</a:t>
            </a:r>
            <a:endParaRPr sz="2391" dirty="0"/>
          </a:p>
          <a:p>
            <a:pPr marL="457200" lvl="0" indent="-380485" algn="l" rtl="0">
              <a:spcBef>
                <a:spcPts val="0"/>
              </a:spcBef>
              <a:spcAft>
                <a:spcPts val="0"/>
              </a:spcAft>
              <a:buSzPts val="2392"/>
              <a:buAutoNum type="arabicPeriod"/>
            </a:pPr>
            <a:r>
              <a:rPr lang="en" sz="2391" dirty="0"/>
              <a:t>How might different people interpret this message?</a:t>
            </a:r>
            <a:endParaRPr sz="2391" dirty="0"/>
          </a:p>
          <a:p>
            <a:pPr marL="457200" lvl="0" indent="-380485" algn="l" rtl="0">
              <a:spcBef>
                <a:spcPts val="0"/>
              </a:spcBef>
              <a:spcAft>
                <a:spcPts val="0"/>
              </a:spcAft>
              <a:buSzPts val="2392"/>
              <a:buAutoNum type="arabicPeriod"/>
            </a:pPr>
            <a:r>
              <a:rPr lang="en" sz="2391" dirty="0"/>
              <a:t>What is left out?</a:t>
            </a:r>
            <a:endParaRPr sz="2391" dirty="0"/>
          </a:p>
          <a:p>
            <a:pPr marL="0" lvl="0" indent="0" algn="l" rtl="0">
              <a:spcBef>
                <a:spcPts val="1200"/>
              </a:spcBef>
              <a:spcAft>
                <a:spcPts val="0"/>
              </a:spcAft>
              <a:buNone/>
            </a:pPr>
            <a:endParaRPr dirty="0"/>
          </a:p>
          <a:p>
            <a:pPr marL="0" lvl="0" indent="0" algn="l" rtl="0">
              <a:spcBef>
                <a:spcPts val="1200"/>
              </a:spcBef>
              <a:spcAft>
                <a:spcPts val="1200"/>
              </a:spcAft>
              <a:buNone/>
            </a:pPr>
            <a:r>
              <a:rPr lang="en" sz="1000" dirty="0">
                <a:solidFill>
                  <a:srgbClr val="595959"/>
                </a:solidFill>
                <a:latin typeface="Arial"/>
                <a:ea typeface="Arial"/>
                <a:cs typeface="Arial"/>
                <a:sym typeface="Arial"/>
              </a:rPr>
              <a:t>Hobbs, R. (2011). Digital and media literacy : connecting culture and classroom. Corwin Press.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0" dirty="0">
                <a:solidFill>
                  <a:schemeClr val="dk1"/>
                </a:solidFill>
                <a:latin typeface="Calibri"/>
                <a:ea typeface="Calibri"/>
                <a:cs typeface="Calibri"/>
                <a:sym typeface="Calibri"/>
              </a:rPr>
              <a:t>Being an Active Consumer</a:t>
            </a:r>
            <a:endParaRPr sz="3600" b="0" dirty="0">
              <a:solidFill>
                <a:schemeClr val="dk1"/>
              </a:solidFill>
              <a:latin typeface="Calibri"/>
              <a:ea typeface="Calibri"/>
              <a:cs typeface="Calibri"/>
              <a:sym typeface="Calibri"/>
            </a:endParaRPr>
          </a:p>
        </p:txBody>
      </p:sp>
      <p:sp>
        <p:nvSpPr>
          <p:cNvPr id="239" name="Google Shape;239;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24" dirty="0"/>
              <a:t>What are:  </a:t>
            </a:r>
            <a:endParaRPr sz="2824" dirty="0"/>
          </a:p>
          <a:p>
            <a:pPr marL="457200" lvl="0" indent="-394493" algn="l" rtl="0">
              <a:spcBef>
                <a:spcPts val="1200"/>
              </a:spcBef>
              <a:spcAft>
                <a:spcPts val="0"/>
              </a:spcAft>
              <a:buSzPct val="100000"/>
              <a:buChar char="●"/>
            </a:pPr>
            <a:r>
              <a:rPr lang="en" sz="2824" dirty="0"/>
              <a:t>Clickbait</a:t>
            </a:r>
            <a:endParaRPr sz="2824" dirty="0"/>
          </a:p>
          <a:p>
            <a:pPr marL="457200" lvl="0" indent="-394493" algn="l" rtl="0">
              <a:spcBef>
                <a:spcPts val="0"/>
              </a:spcBef>
              <a:spcAft>
                <a:spcPts val="0"/>
              </a:spcAft>
              <a:buSzPct val="100000"/>
              <a:buChar char="●"/>
            </a:pPr>
            <a:r>
              <a:rPr lang="en" sz="2824" dirty="0"/>
              <a:t>Propaganda</a:t>
            </a:r>
            <a:endParaRPr sz="2824" dirty="0"/>
          </a:p>
          <a:p>
            <a:pPr marL="457200" lvl="0" indent="-394493" algn="l" rtl="0">
              <a:spcBef>
                <a:spcPts val="0"/>
              </a:spcBef>
              <a:spcAft>
                <a:spcPts val="0"/>
              </a:spcAft>
              <a:buSzPct val="100000"/>
              <a:buChar char="●"/>
            </a:pPr>
            <a:r>
              <a:rPr lang="en" sz="2824" dirty="0"/>
              <a:t>Satire/parody</a:t>
            </a:r>
            <a:endParaRPr sz="2824" dirty="0"/>
          </a:p>
          <a:p>
            <a:pPr marL="457200" lvl="0" indent="-394493" algn="l" rtl="0">
              <a:spcBef>
                <a:spcPts val="0"/>
              </a:spcBef>
              <a:spcAft>
                <a:spcPts val="0"/>
              </a:spcAft>
              <a:buSzPct val="100000"/>
              <a:buChar char="●"/>
            </a:pPr>
            <a:r>
              <a:rPr lang="en" sz="2824" dirty="0"/>
              <a:t>Misleading headlines</a:t>
            </a:r>
            <a:endParaRPr sz="2824" dirty="0"/>
          </a:p>
          <a:p>
            <a:pPr marL="457200" lvl="0" indent="-394493" algn="l" rtl="0">
              <a:spcBef>
                <a:spcPts val="0"/>
              </a:spcBef>
              <a:spcAft>
                <a:spcPts val="0"/>
              </a:spcAft>
              <a:buSzPct val="100000"/>
              <a:buChar char="●"/>
            </a:pPr>
            <a:r>
              <a:rPr lang="en" sz="2824" dirty="0"/>
              <a:t>Biased/slanted news</a:t>
            </a:r>
            <a:endParaRPr sz="2824" dirty="0"/>
          </a:p>
          <a:p>
            <a:pPr marL="45720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43"/>
          <p:cNvPicPr preferRelativeResize="0"/>
          <p:nvPr/>
        </p:nvPicPr>
        <p:blipFill>
          <a:blip r:embed="rId3">
            <a:alphaModFix/>
          </a:blip>
          <a:stretch>
            <a:fillRect/>
          </a:stretch>
        </p:blipFill>
        <p:spPr>
          <a:xfrm>
            <a:off x="1140475" y="437825"/>
            <a:ext cx="6803375" cy="4305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4"/>
          <p:cNvSpPr txBox="1">
            <a:spLocks noGrp="1"/>
          </p:cNvSpPr>
          <p:nvPr>
            <p:ph type="title"/>
          </p:nvPr>
        </p:nvSpPr>
        <p:spPr>
          <a:xfrm>
            <a:off x="311700" y="445025"/>
            <a:ext cx="8520600" cy="994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000" b="0" dirty="0">
                <a:solidFill>
                  <a:schemeClr val="dk1"/>
                </a:solidFill>
                <a:latin typeface="Calibri"/>
                <a:ea typeface="Calibri"/>
                <a:cs typeface="Calibri"/>
                <a:sym typeface="Calibri"/>
              </a:rPr>
              <a:t>Data Literacy: What is Big Data and why is it important for us to understand? </a:t>
            </a:r>
            <a:endParaRPr sz="4000" b="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50" name="Google Shape;250;p44"/>
          <p:cNvSpPr txBox="1">
            <a:spLocks noGrp="1"/>
          </p:cNvSpPr>
          <p:nvPr>
            <p:ph type="body" idx="1"/>
          </p:nvPr>
        </p:nvSpPr>
        <p:spPr>
          <a:xfrm>
            <a:off x="311700" y="1646300"/>
            <a:ext cx="8520600" cy="3592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Introduces students to the concept that internet use and searches provide personal data to different companies and groups. </a:t>
            </a:r>
            <a:endParaRPr dirty="0"/>
          </a:p>
          <a:p>
            <a:pPr marL="0" lvl="0" indent="0" algn="l" rtl="0">
              <a:spcBef>
                <a:spcPts val="1200"/>
              </a:spcBef>
              <a:spcAft>
                <a:spcPts val="0"/>
              </a:spcAft>
              <a:buNone/>
            </a:pPr>
            <a:r>
              <a:rPr lang="en" dirty="0"/>
              <a:t>SEL Core Competency: Social awareness and Responsible decision making</a:t>
            </a:r>
            <a:endParaRPr dirty="0"/>
          </a:p>
          <a:p>
            <a:pPr marL="914400" lvl="0" indent="-342900" algn="l" rtl="0">
              <a:spcBef>
                <a:spcPts val="1200"/>
              </a:spcBef>
              <a:spcAft>
                <a:spcPts val="0"/>
              </a:spcAft>
              <a:buSzPts val="1800"/>
              <a:buChar char="●"/>
            </a:pPr>
            <a:r>
              <a:rPr lang="en" dirty="0"/>
              <a:t>Every use of the internet generates data that can be used to understand us and our behavior.</a:t>
            </a:r>
            <a:endParaRPr dirty="0"/>
          </a:p>
          <a:p>
            <a:pPr marL="914400" lvl="0" indent="-342900" algn="l" rtl="0">
              <a:spcBef>
                <a:spcPts val="0"/>
              </a:spcBef>
              <a:spcAft>
                <a:spcPts val="0"/>
              </a:spcAft>
              <a:buSzPts val="1800"/>
              <a:buChar char="●"/>
            </a:pPr>
            <a:r>
              <a:rPr lang="en" u="sng" dirty="0">
                <a:solidFill>
                  <a:schemeClr val="hlink"/>
                </a:solidFill>
                <a:hlinkClick r:id="rId3"/>
              </a:rPr>
              <a:t>Big Data:</a:t>
            </a:r>
            <a:r>
              <a:rPr lang="en" dirty="0"/>
              <a:t> everything we do on and offline creates digital traces and that information is stored and can be used by those who want to sell us something or manipulate/influence  our behavior in some way. </a:t>
            </a:r>
            <a:endParaRPr dirty="0"/>
          </a:p>
          <a:p>
            <a:pPr marL="914400" lvl="0" indent="-342900" algn="l" rtl="0">
              <a:spcBef>
                <a:spcPts val="0"/>
              </a:spcBef>
              <a:spcAft>
                <a:spcPts val="0"/>
              </a:spcAft>
              <a:buSzPts val="1800"/>
              <a:buChar char="●"/>
            </a:pPr>
            <a:r>
              <a:rPr lang="en" dirty="0"/>
              <a:t>Example: Thisisyourdigitallife and Cambridge Analytica, Harvard student’s social media use, firings from positions, college admissions revoked, etc. </a:t>
            </a:r>
            <a:endParaRPr dirty="0"/>
          </a:p>
          <a:p>
            <a:pPr marL="0" lvl="0" indent="0" algn="l" rtl="0">
              <a:spcBef>
                <a:spcPts val="1200"/>
              </a:spcBef>
              <a:spcAft>
                <a:spcPts val="1200"/>
              </a:spcAft>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0" dirty="0">
                <a:solidFill>
                  <a:schemeClr val="dk1"/>
                </a:solidFill>
                <a:latin typeface="Calibri"/>
                <a:ea typeface="Calibri"/>
                <a:cs typeface="Calibri"/>
                <a:sym typeface="Calibri"/>
              </a:rPr>
              <a:t>Activity: Use of Big Data to Influence </a:t>
            </a:r>
            <a:endParaRPr sz="3600" b="0" dirty="0">
              <a:solidFill>
                <a:schemeClr val="dk1"/>
              </a:solidFill>
              <a:latin typeface="Calibri"/>
              <a:ea typeface="Calibri"/>
              <a:cs typeface="Calibri"/>
              <a:sym typeface="Calibri"/>
            </a:endParaRPr>
          </a:p>
        </p:txBody>
      </p:sp>
      <p:sp>
        <p:nvSpPr>
          <p:cNvPr id="261" name="Google Shape;261;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dirty="0"/>
              <a:t>Three things to consider: </a:t>
            </a:r>
            <a:endParaRPr sz="2600" dirty="0"/>
          </a:p>
          <a:p>
            <a:pPr marL="457200" lvl="0" indent="-393700" algn="l" rtl="0">
              <a:spcBef>
                <a:spcPts val="1200"/>
              </a:spcBef>
              <a:spcAft>
                <a:spcPts val="0"/>
              </a:spcAft>
              <a:buSzPts val="2600"/>
              <a:buChar char="●"/>
            </a:pPr>
            <a:r>
              <a:rPr lang="en" sz="2600" dirty="0"/>
              <a:t>What companies might advertise to this student?</a:t>
            </a:r>
            <a:endParaRPr sz="2600" dirty="0"/>
          </a:p>
          <a:p>
            <a:pPr marL="457200" lvl="0" indent="-393700" algn="l" rtl="0">
              <a:spcBef>
                <a:spcPts val="0"/>
              </a:spcBef>
              <a:spcAft>
                <a:spcPts val="0"/>
              </a:spcAft>
              <a:buSzPts val="2600"/>
              <a:buChar char="●"/>
            </a:pPr>
            <a:r>
              <a:rPr lang="en" sz="2600" dirty="0"/>
              <a:t>What social or network groups might interest this student? </a:t>
            </a:r>
            <a:endParaRPr sz="2600" dirty="0"/>
          </a:p>
          <a:p>
            <a:pPr marL="457200" lvl="0" indent="-393700" algn="l" rtl="0">
              <a:spcBef>
                <a:spcPts val="0"/>
              </a:spcBef>
              <a:spcAft>
                <a:spcPts val="0"/>
              </a:spcAft>
              <a:buSzPts val="2600"/>
              <a:buChar char="●"/>
            </a:pPr>
            <a:r>
              <a:rPr lang="en" sz="2600" dirty="0"/>
              <a:t>What other organizations or topics might interest this student based on the profile?</a:t>
            </a:r>
            <a:endParaRPr sz="2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0" dirty="0">
                <a:solidFill>
                  <a:schemeClr val="dk1"/>
                </a:solidFill>
                <a:latin typeface="Calibri"/>
                <a:ea typeface="Calibri"/>
                <a:cs typeface="Calibri"/>
                <a:sym typeface="Calibri"/>
              </a:rPr>
              <a:t>Big Data</a:t>
            </a:r>
            <a:endParaRPr sz="3600" b="0" dirty="0">
              <a:solidFill>
                <a:schemeClr val="dk1"/>
              </a:solidFill>
              <a:latin typeface="Calibri"/>
              <a:ea typeface="Calibri"/>
              <a:cs typeface="Calibri"/>
              <a:sym typeface="Calibri"/>
            </a:endParaRPr>
          </a:p>
        </p:txBody>
      </p:sp>
      <p:sp>
        <p:nvSpPr>
          <p:cNvPr id="267" name="Google Shape;267;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Extension</a:t>
            </a:r>
            <a:endParaRPr dirty="0"/>
          </a:p>
          <a:p>
            <a:pPr marL="0" lvl="0" indent="0" algn="l" rtl="0">
              <a:spcBef>
                <a:spcPts val="1200"/>
              </a:spcBef>
              <a:spcAft>
                <a:spcPts val="0"/>
              </a:spcAft>
              <a:buNone/>
            </a:pPr>
            <a:r>
              <a:rPr lang="en" dirty="0"/>
              <a:t>Who is targeting YOU?</a:t>
            </a:r>
            <a:endParaRPr dirty="0"/>
          </a:p>
          <a:p>
            <a:pPr marL="0" lvl="0" indent="0" algn="l" rtl="0">
              <a:spcBef>
                <a:spcPts val="1200"/>
              </a:spcBef>
              <a:spcAft>
                <a:spcPts val="1200"/>
              </a:spcAft>
              <a:buNone/>
            </a:pPr>
            <a:endParaRPr dirty="0"/>
          </a:p>
        </p:txBody>
      </p:sp>
      <p:pic>
        <p:nvPicPr>
          <p:cNvPr id="268" name="Google Shape;268;p47"/>
          <p:cNvPicPr preferRelativeResize="0"/>
          <p:nvPr/>
        </p:nvPicPr>
        <p:blipFill>
          <a:blip r:embed="rId3">
            <a:alphaModFix/>
          </a:blip>
          <a:stretch>
            <a:fillRect/>
          </a:stretch>
        </p:blipFill>
        <p:spPr>
          <a:xfrm>
            <a:off x="3028550" y="1798450"/>
            <a:ext cx="3857775" cy="2571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8"/>
          <p:cNvSpPr txBox="1">
            <a:spLocks noGrp="1"/>
          </p:cNvSpPr>
          <p:nvPr>
            <p:ph type="title"/>
          </p:nvPr>
        </p:nvSpPr>
        <p:spPr>
          <a:xfrm>
            <a:off x="311700" y="445025"/>
            <a:ext cx="8520600" cy="101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b="0" dirty="0">
                <a:solidFill>
                  <a:schemeClr val="dk1"/>
                </a:solidFill>
                <a:latin typeface="Calibri"/>
                <a:ea typeface="Calibri"/>
                <a:cs typeface="Calibri"/>
                <a:sym typeface="Calibri"/>
              </a:rPr>
              <a:t>Permanence of Generating Online Content</a:t>
            </a:r>
            <a:endParaRPr sz="3600" b="0" dirty="0">
              <a:solidFill>
                <a:schemeClr val="dk1"/>
              </a:solidFill>
              <a:latin typeface="Calibri"/>
              <a:ea typeface="Calibri"/>
              <a:cs typeface="Calibri"/>
              <a:sym typeface="Calibri"/>
            </a:endParaRPr>
          </a:p>
        </p:txBody>
      </p:sp>
      <p:sp>
        <p:nvSpPr>
          <p:cNvPr id="274" name="Google Shape;274;p48"/>
          <p:cNvSpPr txBox="1">
            <a:spLocks noGrp="1"/>
          </p:cNvSpPr>
          <p:nvPr>
            <p:ph type="body" idx="1"/>
          </p:nvPr>
        </p:nvSpPr>
        <p:spPr>
          <a:xfrm>
            <a:off x="311700" y="14601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Students examine online reputation and permanence of content created online.</a:t>
            </a:r>
            <a:endParaRPr dirty="0"/>
          </a:p>
          <a:p>
            <a:pPr marL="0" lvl="0" indent="0" algn="l" rtl="0">
              <a:spcBef>
                <a:spcPts val="1200"/>
              </a:spcBef>
              <a:spcAft>
                <a:spcPts val="0"/>
              </a:spcAft>
              <a:buNone/>
            </a:pPr>
            <a:r>
              <a:rPr lang="en" dirty="0"/>
              <a:t>SEL Core Competency: Responsible decision making </a:t>
            </a:r>
            <a:endParaRPr dirty="0"/>
          </a:p>
          <a:p>
            <a:pPr marL="914400" lvl="0" indent="-342900" algn="l" rtl="0">
              <a:spcBef>
                <a:spcPts val="1200"/>
              </a:spcBef>
              <a:spcAft>
                <a:spcPts val="0"/>
              </a:spcAft>
              <a:buSzPts val="1800"/>
              <a:buChar char="●"/>
            </a:pPr>
            <a:r>
              <a:rPr lang="en" dirty="0"/>
              <a:t>Digital natives/iGen</a:t>
            </a:r>
            <a:endParaRPr dirty="0"/>
          </a:p>
          <a:p>
            <a:pPr marL="914400" lvl="0" indent="-342900" algn="l" rtl="0">
              <a:spcBef>
                <a:spcPts val="0"/>
              </a:spcBef>
              <a:spcAft>
                <a:spcPts val="0"/>
              </a:spcAft>
              <a:buSzPts val="1800"/>
              <a:buChar char="●"/>
            </a:pPr>
            <a:r>
              <a:rPr lang="en" dirty="0"/>
              <a:t>Digital reputation management</a:t>
            </a:r>
            <a:endParaRPr dirty="0"/>
          </a:p>
          <a:p>
            <a:pPr marL="914400" lvl="0" indent="-342900" algn="l" rtl="0">
              <a:spcBef>
                <a:spcPts val="0"/>
              </a:spcBef>
              <a:spcAft>
                <a:spcPts val="0"/>
              </a:spcAft>
              <a:buSzPts val="1800"/>
              <a:buChar char="●"/>
            </a:pPr>
            <a:r>
              <a:rPr lang="en" dirty="0"/>
              <a:t>Help students identify blind spots</a:t>
            </a:r>
            <a:endParaRPr dirty="0"/>
          </a:p>
          <a:p>
            <a:pPr marL="914400" lvl="0" indent="-342900" algn="l" rtl="0">
              <a:spcBef>
                <a:spcPts val="0"/>
              </a:spcBef>
              <a:spcAft>
                <a:spcPts val="0"/>
              </a:spcAft>
              <a:buSzPts val="1800"/>
              <a:buChar char="●"/>
            </a:pPr>
            <a:r>
              <a:rPr lang="en" dirty="0"/>
              <a:t>Developing ethical ways of thinking</a:t>
            </a:r>
            <a:endParaRPr dirty="0"/>
          </a:p>
          <a:p>
            <a:pPr marL="1371600" lvl="1" indent="-317500" algn="l" rtl="0">
              <a:spcBef>
                <a:spcPts val="0"/>
              </a:spcBef>
              <a:spcAft>
                <a:spcPts val="0"/>
              </a:spcAft>
              <a:buSzPts val="1400"/>
              <a:buChar char="○"/>
            </a:pPr>
            <a:r>
              <a:rPr lang="en" dirty="0"/>
              <a:t>Consider the good of self, known others, others in larger community</a:t>
            </a:r>
            <a:endParaRPr dirty="0"/>
          </a:p>
          <a:p>
            <a:pPr marL="1371600" lvl="1" indent="-317500" algn="l" rtl="0">
              <a:spcBef>
                <a:spcPts val="0"/>
              </a:spcBef>
              <a:spcAft>
                <a:spcPts val="0"/>
              </a:spcAft>
              <a:buSzPts val="1400"/>
              <a:buChar char="○"/>
            </a:pPr>
            <a:r>
              <a:rPr lang="en" dirty="0"/>
              <a:t>Thinking about roles and responsibilities</a:t>
            </a:r>
            <a:endParaRPr dirty="0"/>
          </a:p>
          <a:p>
            <a:pPr marL="1371600" lvl="1" indent="-317500" algn="l" rtl="0">
              <a:spcBef>
                <a:spcPts val="0"/>
              </a:spcBef>
              <a:spcAft>
                <a:spcPts val="0"/>
              </a:spcAft>
              <a:buSzPts val="1400"/>
              <a:buChar char="○"/>
            </a:pPr>
            <a:r>
              <a:rPr lang="en" dirty="0"/>
              <a:t>Complex perspective taking </a:t>
            </a:r>
            <a:endParaRPr dirty="0"/>
          </a:p>
          <a:p>
            <a:pPr marL="1371600" lvl="1" indent="-317500" algn="l" rtl="0">
              <a:spcBef>
                <a:spcPts val="0"/>
              </a:spcBef>
              <a:spcAft>
                <a:spcPts val="0"/>
              </a:spcAft>
              <a:buSzPts val="1400"/>
              <a:buChar char="○"/>
            </a:pPr>
            <a:r>
              <a:rPr lang="en" dirty="0"/>
              <a:t>Community thinking</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152400" y="152400"/>
            <a:ext cx="8602133" cy="4242047"/>
          </a:xfrm>
          <a:prstGeom prst="rect">
            <a:avLst/>
          </a:prstGeom>
          <a:noFill/>
          <a:ln>
            <a:noFill/>
          </a:ln>
        </p:spPr>
      </p:pic>
      <p:sp>
        <p:nvSpPr>
          <p:cNvPr id="2" name="TextBox 1">
            <a:extLst>
              <a:ext uri="{FF2B5EF4-FFF2-40B4-BE49-F238E27FC236}">
                <a16:creationId xmlns:a16="http://schemas.microsoft.com/office/drawing/2014/main" id="{6428483D-C304-594E-AC9C-8E56799415AA}"/>
              </a:ext>
            </a:extLst>
          </p:cNvPr>
          <p:cNvSpPr txBox="1"/>
          <p:nvPr/>
        </p:nvSpPr>
        <p:spPr>
          <a:xfrm>
            <a:off x="2325950" y="4435614"/>
            <a:ext cx="6428583" cy="707886"/>
          </a:xfrm>
          <a:prstGeom prst="rect">
            <a:avLst/>
          </a:prstGeom>
          <a:noFill/>
        </p:spPr>
        <p:txBody>
          <a:bodyPr wrap="square" rtlCol="0">
            <a:spAutoFit/>
          </a:bodyPr>
          <a:lstStyle/>
          <a:p>
            <a:pPr lvl="0" algn="r">
              <a:buClr>
                <a:schemeClr val="dk2"/>
              </a:buClr>
              <a:buSzPts val="1100"/>
            </a:pPr>
            <a:r>
              <a:rPr lang="en-US" sz="1000" dirty="0">
                <a:solidFill>
                  <a:schemeClr val="dk2"/>
                </a:solidFill>
                <a:latin typeface="Source Sans Pro"/>
                <a:ea typeface="Source Sans Pro"/>
                <a:cs typeface="Source Sans Pro"/>
                <a:sym typeface="Source Sans Pro"/>
              </a:rPr>
              <a:t>Broadband Search, Surprising Social Media Statistics 2021</a:t>
            </a:r>
          </a:p>
          <a:p>
            <a:pPr lvl="0" algn="r">
              <a:buClr>
                <a:schemeClr val="dk2"/>
              </a:buClr>
              <a:buSzPts val="1100"/>
            </a:pPr>
            <a:r>
              <a:rPr lang="en-US" sz="1000" dirty="0">
                <a:solidFill>
                  <a:schemeClr val="dk2"/>
                </a:solidFill>
                <a:latin typeface="Source Sans Pro"/>
                <a:ea typeface="Source Sans Pro"/>
                <a:cs typeface="Source Sans Pro"/>
                <a:sym typeface="Source Sans Pro"/>
                <a:hlinkClick r:id="rId4"/>
              </a:rPr>
              <a:t>https://www.broadbandsearch.net/blog/social-media-facts-statistics</a:t>
            </a:r>
            <a:r>
              <a:rPr lang="en-US" sz="1000" dirty="0">
                <a:solidFill>
                  <a:schemeClr val="dk2"/>
                </a:solidFill>
                <a:latin typeface="Source Sans Pro"/>
                <a:ea typeface="Source Sans Pro"/>
                <a:cs typeface="Source Sans Pro"/>
                <a:sym typeface="Source Sans Pro"/>
              </a:rPr>
              <a:t> adapted from “Social Media Use in 2021.” Pew Research Center, Washington, D.C. (April 7, 2021) https://</a:t>
            </a:r>
            <a:r>
              <a:rPr lang="en-US" sz="1000" dirty="0" err="1">
                <a:solidFill>
                  <a:schemeClr val="dk2"/>
                </a:solidFill>
                <a:latin typeface="Source Sans Pro"/>
                <a:ea typeface="Source Sans Pro"/>
                <a:cs typeface="Source Sans Pro"/>
                <a:sym typeface="Source Sans Pro"/>
              </a:rPr>
              <a:t>www.pewresearch.org</a:t>
            </a:r>
            <a:r>
              <a:rPr lang="en-US" sz="1000" dirty="0">
                <a:solidFill>
                  <a:schemeClr val="dk2"/>
                </a:solidFill>
                <a:latin typeface="Source Sans Pro"/>
                <a:ea typeface="Source Sans Pro"/>
                <a:cs typeface="Source Sans Pro"/>
                <a:sym typeface="Source Sans Pro"/>
              </a:rPr>
              <a:t>/internet/2021/04/07/social-media-use-in-2021/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0" dirty="0">
                <a:solidFill>
                  <a:schemeClr val="dk1"/>
                </a:solidFill>
                <a:latin typeface="Calibri"/>
                <a:ea typeface="Calibri"/>
                <a:cs typeface="Calibri"/>
                <a:sym typeface="Calibri"/>
              </a:rPr>
              <a:t>Online Permanence</a:t>
            </a:r>
            <a:endParaRPr sz="3600" b="0" dirty="0">
              <a:solidFill>
                <a:schemeClr val="dk1"/>
              </a:solidFill>
              <a:latin typeface="Calibri"/>
              <a:ea typeface="Calibri"/>
              <a:cs typeface="Calibri"/>
              <a:sym typeface="Calibri"/>
            </a:endParaRPr>
          </a:p>
        </p:txBody>
      </p:sp>
      <p:pic>
        <p:nvPicPr>
          <p:cNvPr id="280" name="Google Shape;280;p49"/>
          <p:cNvPicPr preferRelativeResize="0"/>
          <p:nvPr/>
        </p:nvPicPr>
        <p:blipFill>
          <a:blip r:embed="rId3">
            <a:alphaModFix/>
          </a:blip>
          <a:stretch>
            <a:fillRect/>
          </a:stretch>
        </p:blipFill>
        <p:spPr>
          <a:xfrm>
            <a:off x="1741175" y="1152471"/>
            <a:ext cx="5393900" cy="3270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0"/>
          <p:cNvSpPr txBox="1">
            <a:spLocks noGrp="1"/>
          </p:cNvSpPr>
          <p:nvPr>
            <p:ph type="body" idx="1"/>
          </p:nvPr>
        </p:nvSpPr>
        <p:spPr>
          <a:xfrm>
            <a:off x="311700" y="450525"/>
            <a:ext cx="8520600" cy="4118400"/>
          </a:xfrm>
          <a:prstGeom prst="rect">
            <a:avLst/>
          </a:prstGeom>
        </p:spPr>
        <p:txBody>
          <a:bodyPr spcFirstLastPara="1" wrap="square" lIns="91425" tIns="91425" rIns="91425" bIns="91425" anchor="ctr" anchorCtr="0">
            <a:normAutofit fontScale="92500"/>
          </a:bodyPr>
          <a:lstStyle/>
          <a:p>
            <a:pPr marL="0" lvl="0" indent="0" algn="ctr" rtl="0">
              <a:spcBef>
                <a:spcPts val="0"/>
              </a:spcBef>
              <a:spcAft>
                <a:spcPts val="0"/>
              </a:spcAft>
              <a:buNone/>
            </a:pPr>
            <a:r>
              <a:rPr lang="en" sz="3400" dirty="0">
                <a:solidFill>
                  <a:schemeClr val="dk1"/>
                </a:solidFill>
                <a:highlight>
                  <a:srgbClr val="FFFFFF"/>
                </a:highlight>
                <a:latin typeface="Calibri"/>
                <a:ea typeface="Calibri"/>
                <a:cs typeface="Calibri"/>
                <a:sym typeface="Calibri"/>
              </a:rPr>
              <a:t>“If you could only sense how important you are to the lives of those you meet; how important you can be to the people you may never even dream of. There is something of yourself that you leave at every meeting with another person.”</a:t>
            </a:r>
            <a:endParaRPr sz="3400" dirty="0">
              <a:solidFill>
                <a:schemeClr val="dk1"/>
              </a:solidFill>
              <a:highlight>
                <a:srgbClr val="FFFFFF"/>
              </a:highlight>
              <a:latin typeface="Calibri"/>
              <a:ea typeface="Calibri"/>
              <a:cs typeface="Calibri"/>
              <a:sym typeface="Calibri"/>
            </a:endParaRPr>
          </a:p>
          <a:p>
            <a:pPr marL="0" lvl="0" indent="0" algn="r" rtl="0">
              <a:spcBef>
                <a:spcPts val="1200"/>
              </a:spcBef>
              <a:spcAft>
                <a:spcPts val="1200"/>
              </a:spcAft>
              <a:buNone/>
            </a:pPr>
            <a:r>
              <a:rPr lang="en" sz="2700" dirty="0">
                <a:solidFill>
                  <a:schemeClr val="dk1"/>
                </a:solidFill>
                <a:highlight>
                  <a:srgbClr val="FFFFFF"/>
                </a:highlight>
                <a:latin typeface="Calibri"/>
                <a:ea typeface="Calibri"/>
                <a:cs typeface="Calibri"/>
                <a:sym typeface="Calibri"/>
              </a:rPr>
              <a:t>-Fred Rogers</a:t>
            </a:r>
            <a:endParaRPr sz="2700" dirty="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152400" y="152400"/>
            <a:ext cx="8559850" cy="4535026"/>
          </a:xfrm>
          <a:prstGeom prst="rect">
            <a:avLst/>
          </a:prstGeom>
          <a:noFill/>
          <a:ln>
            <a:noFill/>
          </a:ln>
        </p:spPr>
      </p:pic>
      <p:sp>
        <p:nvSpPr>
          <p:cNvPr id="89" name="Google Shape;89;p18"/>
          <p:cNvSpPr txBox="1"/>
          <p:nvPr/>
        </p:nvSpPr>
        <p:spPr>
          <a:xfrm>
            <a:off x="5295525" y="4548075"/>
            <a:ext cx="3709500" cy="492412"/>
          </a:xfrm>
          <a:prstGeom prst="rect">
            <a:avLst/>
          </a:prstGeom>
          <a:noFill/>
          <a:ln>
            <a:noFill/>
          </a:ln>
        </p:spPr>
        <p:txBody>
          <a:bodyPr spcFirstLastPara="1" wrap="square" lIns="91425" tIns="91425" rIns="91425" bIns="91425" anchor="t" anchorCtr="0">
            <a:spAutoFit/>
          </a:bodyPr>
          <a:lstStyle/>
          <a:p>
            <a:pPr lvl="0"/>
            <a:r>
              <a:rPr lang="en" sz="1000" dirty="0">
                <a:solidFill>
                  <a:schemeClr val="accent1"/>
                </a:solidFill>
                <a:highlight>
                  <a:srgbClr val="FFFFFF"/>
                </a:highlight>
                <a:latin typeface="Helvetica Neue"/>
                <a:ea typeface="Helvetica Neue"/>
                <a:cs typeface="Helvetica Neue"/>
                <a:sym typeface="Helvetica Neue"/>
              </a:rPr>
              <a:t>Meshi, Tamir, and Heekeren, Trends in Cognitive Sciences,  2015.</a:t>
            </a:r>
            <a:r>
              <a:rPr lang="en-US" sz="1000" dirty="0">
                <a:solidFill>
                  <a:schemeClr val="accent1"/>
                </a:solidFill>
                <a:latin typeface="Helvetica Neue"/>
                <a:ea typeface="Helvetica Neue"/>
                <a:cs typeface="Helvetica Neue"/>
                <a:sym typeface="Helvetica Neue"/>
              </a:rPr>
              <a:t> DOI 10.1016/j.tics.2015.09.004</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p:nvPr/>
        </p:nvSpPr>
        <p:spPr>
          <a:xfrm>
            <a:off x="1280400" y="198654"/>
            <a:ext cx="6583200" cy="48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0" i="0" u="none" strike="noStrike" cap="none" dirty="0">
                <a:solidFill>
                  <a:schemeClr val="dk1"/>
                </a:solidFill>
                <a:latin typeface="Calibri"/>
                <a:ea typeface="Calibri"/>
                <a:cs typeface="Calibri"/>
                <a:sym typeface="Calibri"/>
              </a:rPr>
              <a:t>Identity Development</a:t>
            </a:r>
            <a:endParaRPr sz="36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E2F4CF4-67E9-F54D-91EB-29E2F306AD4A}"/>
              </a:ext>
            </a:extLst>
          </p:cNvPr>
          <p:cNvPicPr>
            <a:picLocks noChangeAspect="1"/>
          </p:cNvPicPr>
          <p:nvPr/>
        </p:nvPicPr>
        <p:blipFill>
          <a:blip r:embed="rId3"/>
          <a:stretch>
            <a:fillRect/>
          </a:stretch>
        </p:blipFill>
        <p:spPr>
          <a:xfrm>
            <a:off x="1143000" y="683454"/>
            <a:ext cx="6858000" cy="44600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3600" b="0" dirty="0">
                <a:solidFill>
                  <a:schemeClr val="dk1"/>
                </a:solidFill>
                <a:latin typeface="Calibri"/>
                <a:ea typeface="Calibri"/>
                <a:cs typeface="Calibri"/>
                <a:sym typeface="Calibri"/>
              </a:rPr>
              <a:t>Changes in the Social Media Landscape</a:t>
            </a:r>
            <a:endParaRPr sz="3600" b="0" dirty="0">
              <a:solidFill>
                <a:schemeClr val="dk1"/>
              </a:solidFill>
              <a:latin typeface="Calibri"/>
              <a:ea typeface="Calibri"/>
              <a:cs typeface="Calibri"/>
              <a:sym typeface="Calibri"/>
            </a:endParaRPr>
          </a:p>
        </p:txBody>
      </p:sp>
      <p:sp>
        <p:nvSpPr>
          <p:cNvPr id="109" name="Google Shape;109;p21"/>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rmAutofit/>
          </a:bodyPr>
          <a:lstStyle/>
          <a:p>
            <a:pPr marL="457200" lvl="0" indent="-381000" algn="l" rtl="0">
              <a:spcBef>
                <a:spcPts val="360"/>
              </a:spcBef>
              <a:spcAft>
                <a:spcPts val="0"/>
              </a:spcAft>
              <a:buSzPts val="2400"/>
              <a:buChar char="●"/>
            </a:pPr>
            <a:r>
              <a:rPr lang="en" sz="2400" dirty="0"/>
              <a:t>Increased accessibility to all media</a:t>
            </a:r>
            <a:endParaRPr sz="2400" dirty="0"/>
          </a:p>
          <a:p>
            <a:pPr marL="914400" lvl="1" indent="-342900" algn="l" rtl="0">
              <a:spcBef>
                <a:spcPts val="0"/>
              </a:spcBef>
              <a:spcAft>
                <a:spcPts val="0"/>
              </a:spcAft>
              <a:buSzPts val="1800"/>
              <a:buChar char="○"/>
            </a:pPr>
            <a:r>
              <a:rPr lang="en" sz="1800" dirty="0"/>
              <a:t>Ownership of mobile devices</a:t>
            </a:r>
            <a:endParaRPr sz="1800" dirty="0"/>
          </a:p>
          <a:p>
            <a:pPr marL="914400" lvl="1" indent="-342900" algn="l" rtl="0">
              <a:spcBef>
                <a:spcPts val="0"/>
              </a:spcBef>
              <a:spcAft>
                <a:spcPts val="0"/>
              </a:spcAft>
              <a:buSzPts val="1800"/>
              <a:buChar char="○"/>
            </a:pPr>
            <a:r>
              <a:rPr lang="en" sz="1800" dirty="0"/>
              <a:t>Use of mobile devices</a:t>
            </a:r>
            <a:endParaRPr sz="1800" dirty="0"/>
          </a:p>
          <a:p>
            <a:pPr marL="457200" lvl="0" indent="-381000" algn="l" rtl="0">
              <a:spcBef>
                <a:spcPts val="0"/>
              </a:spcBef>
              <a:spcAft>
                <a:spcPts val="0"/>
              </a:spcAft>
              <a:buSzPts val="2400"/>
              <a:buChar char="●"/>
            </a:pPr>
            <a:r>
              <a:rPr lang="en" sz="2400" dirty="0"/>
              <a:t>Increase in social media accessibility and use</a:t>
            </a:r>
            <a:endParaRPr sz="2400" dirty="0"/>
          </a:p>
          <a:p>
            <a:pPr marL="457200" lvl="0" indent="-381000" algn="l" rtl="0">
              <a:spcBef>
                <a:spcPts val="0"/>
              </a:spcBef>
              <a:spcAft>
                <a:spcPts val="0"/>
              </a:spcAft>
              <a:buSzPts val="2400"/>
              <a:buChar char="●"/>
            </a:pPr>
            <a:r>
              <a:rPr lang="en" sz="2400" dirty="0"/>
              <a:t>Targeted advertisements online</a:t>
            </a:r>
            <a:endParaRPr sz="2400" dirty="0"/>
          </a:p>
          <a:p>
            <a:pPr marL="457200" lvl="0" indent="0" algn="l" rtl="0">
              <a:spcBef>
                <a:spcPts val="120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C4ED39-6776-224B-96CF-EFF945FACEF4}"/>
              </a:ext>
            </a:extLst>
          </p:cNvPr>
          <p:cNvSpPr>
            <a:spLocks noGrp="1"/>
          </p:cNvSpPr>
          <p:nvPr>
            <p:ph type="body" idx="1"/>
          </p:nvPr>
        </p:nvSpPr>
        <p:spPr>
          <a:xfrm>
            <a:off x="457200" y="623455"/>
            <a:ext cx="8229600" cy="3971195"/>
          </a:xfrm>
        </p:spPr>
        <p:txBody>
          <a:bodyPr>
            <a:normAutofit/>
          </a:bodyPr>
          <a:lstStyle/>
          <a:p>
            <a:pPr marL="114300" indent="0">
              <a:buNone/>
            </a:pPr>
            <a:r>
              <a:rPr lang="en-US" sz="2400" dirty="0"/>
              <a:t>“Millennials and </a:t>
            </a:r>
            <a:r>
              <a:rPr lang="en-US" sz="2400" dirty="0" err="1"/>
              <a:t>GenZ</a:t>
            </a:r>
            <a:r>
              <a:rPr lang="en-US" sz="2400" dirty="0"/>
              <a:t> might be the curated selfie generation, but a shift is happening, and businesses are taking notice. The cultural pendulum is swaying away from brand-sponsored mega-influencer-celebrity-endorsed posts to organic content that’s generated by people you know, or even those you feel like you know.”</a:t>
            </a:r>
          </a:p>
          <a:p>
            <a:pPr>
              <a:buFontTx/>
              <a:buChar char="-"/>
            </a:pPr>
            <a:r>
              <a:rPr lang="en-US" b="1" i="1" dirty="0"/>
              <a:t>Matt Gibbs, Co-founder and CMO of Upshow. </a:t>
            </a:r>
          </a:p>
          <a:p>
            <a:pPr marL="114300" indent="0">
              <a:buNone/>
            </a:pPr>
            <a:r>
              <a:rPr lang="en-US" sz="1200" b="1" i="1" dirty="0"/>
              <a:t>	https://marissapick.com/2019/07/09/the-future-of-the-micro-vs-mega-influencer-why-user-generated</a:t>
            </a:r>
          </a:p>
          <a:p>
            <a:pPr marL="114300" indent="0">
              <a:buNone/>
            </a:pPr>
            <a:r>
              <a:rPr lang="en-US" sz="1200" b="1" i="1" dirty="0"/>
              <a:t>	-content-is-poised-to-win-for-businesses/</a:t>
            </a:r>
          </a:p>
        </p:txBody>
      </p:sp>
    </p:spTree>
    <p:extLst>
      <p:ext uri="{BB962C8B-B14F-4D97-AF65-F5344CB8AC3E}">
        <p14:creationId xmlns:p14="http://schemas.microsoft.com/office/powerpoint/2010/main" val="53766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4B23-0CCD-9D4B-8EAB-81FFAB2C4DD0}"/>
              </a:ext>
            </a:extLst>
          </p:cNvPr>
          <p:cNvSpPr>
            <a:spLocks noGrp="1"/>
          </p:cNvSpPr>
          <p:nvPr>
            <p:ph type="title"/>
          </p:nvPr>
        </p:nvSpPr>
        <p:spPr/>
        <p:txBody>
          <a:bodyPr>
            <a:normAutofit/>
          </a:bodyPr>
          <a:lstStyle/>
          <a:p>
            <a:r>
              <a:rPr lang="en-US" sz="3600" b="0" dirty="0">
                <a:solidFill>
                  <a:schemeClr val="tx1"/>
                </a:solidFill>
                <a:latin typeface="Calibri" panose="020F0502020204030204" pitchFamily="34" charset="0"/>
                <a:cs typeface="Calibri" panose="020F0502020204030204" pitchFamily="34" charset="0"/>
              </a:rPr>
              <a:t>Mental Health</a:t>
            </a:r>
          </a:p>
        </p:txBody>
      </p:sp>
      <p:sp>
        <p:nvSpPr>
          <p:cNvPr id="3" name="Text Placeholder 2">
            <a:extLst>
              <a:ext uri="{FF2B5EF4-FFF2-40B4-BE49-F238E27FC236}">
                <a16:creationId xmlns:a16="http://schemas.microsoft.com/office/drawing/2014/main" id="{D9BDAE19-D29B-4642-B13B-846A4A303C98}"/>
              </a:ext>
            </a:extLst>
          </p:cNvPr>
          <p:cNvSpPr>
            <a:spLocks noGrp="1"/>
          </p:cNvSpPr>
          <p:nvPr>
            <p:ph type="body" idx="1"/>
          </p:nvPr>
        </p:nvSpPr>
        <p:spPr/>
        <p:txBody>
          <a:bodyPr/>
          <a:lstStyle/>
          <a:p>
            <a:pPr marL="114300" indent="0">
              <a:buNone/>
            </a:pPr>
            <a:endParaRPr lang="en-US" dirty="0"/>
          </a:p>
          <a:p>
            <a:r>
              <a:rPr lang="en-US" dirty="0"/>
              <a:t>Instagram faces criticism after Wall Street Journal story alleging Facebook publicly downplayed Instagram’s effects on teen mental health.</a:t>
            </a:r>
          </a:p>
          <a:p>
            <a:r>
              <a:rPr lang="en-US" dirty="0"/>
              <a:t>Tik Tok rolls out mental health resources for users. </a:t>
            </a:r>
          </a:p>
          <a:p>
            <a:pPr marL="114300" indent="0">
              <a:buNone/>
            </a:pPr>
            <a:endParaRPr lang="en-US" dirty="0"/>
          </a:p>
        </p:txBody>
      </p:sp>
    </p:spTree>
    <p:extLst>
      <p:ext uri="{BB962C8B-B14F-4D97-AF65-F5344CB8AC3E}">
        <p14:creationId xmlns:p14="http://schemas.microsoft.com/office/powerpoint/2010/main" val="261961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4"/>
          <p:cNvPicPr preferRelativeResize="0"/>
          <p:nvPr/>
        </p:nvPicPr>
        <p:blipFill>
          <a:blip r:embed="rId3">
            <a:alphaModFix/>
          </a:blip>
          <a:stretch>
            <a:fillRect/>
          </a:stretch>
        </p:blipFill>
        <p:spPr>
          <a:xfrm>
            <a:off x="1266940" y="1"/>
            <a:ext cx="6610122" cy="4480560"/>
          </a:xfrm>
          <a:prstGeom prst="rect">
            <a:avLst/>
          </a:prstGeom>
          <a:noFill/>
          <a:ln>
            <a:noFill/>
          </a:ln>
        </p:spPr>
      </p:pic>
      <p:sp>
        <p:nvSpPr>
          <p:cNvPr id="4" name="TextBox 3">
            <a:extLst>
              <a:ext uri="{FF2B5EF4-FFF2-40B4-BE49-F238E27FC236}">
                <a16:creationId xmlns:a16="http://schemas.microsoft.com/office/drawing/2014/main" id="{EBDF8158-FBAE-F44E-815C-2601FC9492AB}"/>
              </a:ext>
            </a:extLst>
          </p:cNvPr>
          <p:cNvSpPr txBox="1"/>
          <p:nvPr/>
        </p:nvSpPr>
        <p:spPr>
          <a:xfrm>
            <a:off x="3554730" y="4527946"/>
            <a:ext cx="5394960" cy="615553"/>
          </a:xfrm>
          <a:prstGeom prst="rect">
            <a:avLst/>
          </a:prstGeom>
          <a:noFill/>
        </p:spPr>
        <p:txBody>
          <a:bodyPr wrap="square">
            <a:spAutoFit/>
          </a:bodyPr>
          <a:lstStyle/>
          <a:p>
            <a:r>
              <a:rPr lang="en-US" sz="1400" dirty="0"/>
              <a:t>“</a:t>
            </a:r>
            <a:r>
              <a:rPr lang="en-US" sz="1000" dirty="0"/>
              <a:t>Parenting Children in the Age of Screens.” Pew Research Center, Washington, D.C. (July 28, 2020). https://</a:t>
            </a:r>
            <a:r>
              <a:rPr lang="en-US" sz="1000" dirty="0" err="1"/>
              <a:t>www.pewresearch.org</a:t>
            </a:r>
            <a:r>
              <a:rPr lang="en-US" sz="1000" dirty="0"/>
              <a:t>/internet/2020/07/28/parenting-children-in-the-age-of-screens/</a:t>
            </a: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3097</Words>
  <Application>Microsoft Office PowerPoint</Application>
  <PresentationFormat>On-screen Show (16:9)</PresentationFormat>
  <Paragraphs>258</Paragraphs>
  <Slides>31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Times New Roman</vt:lpstr>
      <vt:lpstr>Source Sans Pro</vt:lpstr>
      <vt:lpstr>Helvetica Neue</vt:lpstr>
      <vt:lpstr>Raleway</vt:lpstr>
      <vt:lpstr>Calibri</vt:lpstr>
      <vt:lpstr>Plum</vt:lpstr>
      <vt:lpstr>Social Media and Identity Development</vt:lpstr>
      <vt:lpstr>PowerPoint Presentation</vt:lpstr>
      <vt:lpstr>PowerPoint Presentation</vt:lpstr>
      <vt:lpstr>PowerPoint Presentation</vt:lpstr>
      <vt:lpstr>PowerPoint Presentation</vt:lpstr>
      <vt:lpstr>Changes in the Social Media Landscape</vt:lpstr>
      <vt:lpstr>PowerPoint Presentation</vt:lpstr>
      <vt:lpstr>Mental Health</vt:lpstr>
      <vt:lpstr>PowerPoint Presentation</vt:lpstr>
      <vt:lpstr>PowerPoint Presentation</vt:lpstr>
      <vt:lpstr>Benefits &amp; Challenges of Social Media Use </vt:lpstr>
      <vt:lpstr>PowerPoint Presentation</vt:lpstr>
      <vt:lpstr>PowerPoint Presentation</vt:lpstr>
      <vt:lpstr>Areas of Focus </vt:lpstr>
      <vt:lpstr>Identity</vt:lpstr>
      <vt:lpstr>Activity: Who Does it Look Like I Am?</vt:lpstr>
      <vt:lpstr>Activity: To Share or not To Share</vt:lpstr>
      <vt:lpstr>Digital Identity Activity</vt:lpstr>
      <vt:lpstr>Digital Identity Activity</vt:lpstr>
      <vt:lpstr>Media Intent and Audience</vt:lpstr>
      <vt:lpstr>Media Intent</vt:lpstr>
      <vt:lpstr>Being an Active Consumer</vt:lpstr>
      <vt:lpstr>Renee Hobbs’ Five Questions</vt:lpstr>
      <vt:lpstr>Being an Active Consumer</vt:lpstr>
      <vt:lpstr>PowerPoint Presentation</vt:lpstr>
      <vt:lpstr>Data Literacy: What is Big Data and why is it important for us to understand?  </vt:lpstr>
      <vt:lpstr>Activity: Use of Big Data to Influence </vt:lpstr>
      <vt:lpstr>Big Data</vt:lpstr>
      <vt:lpstr>Permanence of Generating Online Content</vt:lpstr>
      <vt:lpstr>Online Permanence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Identity Development</dc:title>
  <dc:creator>BRUCE A ROGERS</dc:creator>
  <cp:lastModifiedBy>BRUCE ROGERS</cp:lastModifiedBy>
  <cp:revision>23</cp:revision>
  <dcterms:modified xsi:type="dcterms:W3CDTF">2021-10-27T03:07:56Z</dcterms:modified>
</cp:coreProperties>
</file>