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52"/>
  </p:notesMasterIdLst>
  <p:handoutMasterIdLst>
    <p:handoutMasterId r:id="rId53"/>
  </p:handoutMasterIdLst>
  <p:sldIdLst>
    <p:sldId id="256" r:id="rId2"/>
    <p:sldId id="327" r:id="rId3"/>
    <p:sldId id="332" r:id="rId4"/>
    <p:sldId id="326" r:id="rId5"/>
    <p:sldId id="446" r:id="rId6"/>
    <p:sldId id="330" r:id="rId7"/>
    <p:sldId id="331" r:id="rId8"/>
    <p:sldId id="329" r:id="rId9"/>
    <p:sldId id="333" r:id="rId10"/>
    <p:sldId id="334" r:id="rId11"/>
    <p:sldId id="452" r:id="rId12"/>
    <p:sldId id="335" r:id="rId13"/>
    <p:sldId id="337" r:id="rId14"/>
    <p:sldId id="336" r:id="rId15"/>
    <p:sldId id="282" r:id="rId16"/>
    <p:sldId id="287" r:id="rId17"/>
    <p:sldId id="328" r:id="rId18"/>
    <p:sldId id="310" r:id="rId19"/>
    <p:sldId id="342" r:id="rId20"/>
    <p:sldId id="288" r:id="rId21"/>
    <p:sldId id="294" r:id="rId22"/>
    <p:sldId id="317" r:id="rId23"/>
    <p:sldId id="316" r:id="rId24"/>
    <p:sldId id="343" r:id="rId25"/>
    <p:sldId id="276" r:id="rId26"/>
    <p:sldId id="448" r:id="rId27"/>
    <p:sldId id="318" r:id="rId28"/>
    <p:sldId id="320" r:id="rId29"/>
    <p:sldId id="311" r:id="rId30"/>
    <p:sldId id="321" r:id="rId31"/>
    <p:sldId id="322" r:id="rId32"/>
    <p:sldId id="450" r:id="rId33"/>
    <p:sldId id="451" r:id="rId34"/>
    <p:sldId id="307" r:id="rId35"/>
    <p:sldId id="293" r:id="rId36"/>
    <p:sldId id="296" r:id="rId37"/>
    <p:sldId id="302" r:id="rId38"/>
    <p:sldId id="305" r:id="rId39"/>
    <p:sldId id="303" r:id="rId40"/>
    <p:sldId id="308" r:id="rId41"/>
    <p:sldId id="280" r:id="rId42"/>
    <p:sldId id="338" r:id="rId43"/>
    <p:sldId id="344" r:id="rId44"/>
    <p:sldId id="339" r:id="rId45"/>
    <p:sldId id="340" r:id="rId46"/>
    <p:sldId id="341" r:id="rId47"/>
    <p:sldId id="324" r:id="rId48"/>
    <p:sldId id="325" r:id="rId49"/>
    <p:sldId id="449" r:id="rId50"/>
    <p:sldId id="356"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2" autoAdjust="0"/>
    <p:restoredTop sz="87166" autoAdjust="0"/>
  </p:normalViewPr>
  <p:slideViewPr>
    <p:cSldViewPr snapToGrid="0" snapToObjects="1">
      <p:cViewPr varScale="1">
        <p:scale>
          <a:sx n="143" d="100"/>
          <a:sy n="143" d="100"/>
        </p:scale>
        <p:origin x="944"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854B8-DDDC-460B-833E-8E314DA3C6F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A5D23CE6-2418-4D4D-B62F-74C566E63C0D}">
      <dgm:prSet/>
      <dgm:spPr/>
      <dgm:t>
        <a:bodyPr/>
        <a:lstStyle/>
        <a:p>
          <a:r>
            <a:rPr lang="en-US"/>
            <a:t>What:</a:t>
          </a:r>
        </a:p>
      </dgm:t>
    </dgm:pt>
    <dgm:pt modelId="{0EF7BB9A-2669-4D38-BE95-CC8C4167EC01}" type="parTrans" cxnId="{DC0941E9-A6F8-41E6-A452-797132C096DB}">
      <dgm:prSet/>
      <dgm:spPr/>
      <dgm:t>
        <a:bodyPr/>
        <a:lstStyle/>
        <a:p>
          <a:endParaRPr lang="en-US"/>
        </a:p>
      </dgm:t>
    </dgm:pt>
    <dgm:pt modelId="{029D5642-C5E9-4040-8558-0A5E4E2C1AE1}" type="sibTrans" cxnId="{DC0941E9-A6F8-41E6-A452-797132C096DB}">
      <dgm:prSet/>
      <dgm:spPr/>
      <dgm:t>
        <a:bodyPr/>
        <a:lstStyle/>
        <a:p>
          <a:endParaRPr lang="en-US"/>
        </a:p>
      </dgm:t>
    </dgm:pt>
    <dgm:pt modelId="{7F9E542F-78E7-4A30-A388-D849E9F53509}">
      <dgm:prSet/>
      <dgm:spPr/>
      <dgm:t>
        <a:bodyPr/>
        <a:lstStyle/>
        <a:p>
          <a:r>
            <a:rPr lang="en-US"/>
            <a:t>Understanding School Psychologist Shortages in GA and US</a:t>
          </a:r>
        </a:p>
      </dgm:t>
    </dgm:pt>
    <dgm:pt modelId="{43EAE92C-8E4B-4C0D-939F-82D0A00033E9}" type="parTrans" cxnId="{B66FA0F5-64B4-4ABF-93DB-39FA5B504F6F}">
      <dgm:prSet/>
      <dgm:spPr/>
      <dgm:t>
        <a:bodyPr/>
        <a:lstStyle/>
        <a:p>
          <a:endParaRPr lang="en-US"/>
        </a:p>
      </dgm:t>
    </dgm:pt>
    <dgm:pt modelId="{BB5A53C0-5F1A-4538-AAE7-D7E5DDDA4B30}" type="sibTrans" cxnId="{B66FA0F5-64B4-4ABF-93DB-39FA5B504F6F}">
      <dgm:prSet/>
      <dgm:spPr/>
      <dgm:t>
        <a:bodyPr/>
        <a:lstStyle/>
        <a:p>
          <a:endParaRPr lang="en-US"/>
        </a:p>
      </dgm:t>
    </dgm:pt>
    <dgm:pt modelId="{C9B71AD7-B1E2-4730-8BE4-642990ED9F04}">
      <dgm:prSet/>
      <dgm:spPr/>
      <dgm:t>
        <a:bodyPr/>
        <a:lstStyle/>
        <a:p>
          <a:r>
            <a:rPr lang="en-US"/>
            <a:t>Identifying Contributing Factors to Shortages</a:t>
          </a:r>
        </a:p>
      </dgm:t>
    </dgm:pt>
    <dgm:pt modelId="{05312C3A-F7C6-4CCD-9273-13034F0385C2}" type="parTrans" cxnId="{11AA2893-9E4F-4D07-B45F-C79F622EF3C6}">
      <dgm:prSet/>
      <dgm:spPr/>
      <dgm:t>
        <a:bodyPr/>
        <a:lstStyle/>
        <a:p>
          <a:endParaRPr lang="en-US"/>
        </a:p>
      </dgm:t>
    </dgm:pt>
    <dgm:pt modelId="{E0F04764-C87E-4EE7-92C3-281159448953}" type="sibTrans" cxnId="{11AA2893-9E4F-4D07-B45F-C79F622EF3C6}">
      <dgm:prSet/>
      <dgm:spPr/>
      <dgm:t>
        <a:bodyPr/>
        <a:lstStyle/>
        <a:p>
          <a:endParaRPr lang="en-US"/>
        </a:p>
      </dgm:t>
    </dgm:pt>
    <dgm:pt modelId="{55D1F667-DAE6-42B4-A8ED-C13661B82236}">
      <dgm:prSet/>
      <dgm:spPr/>
      <dgm:t>
        <a:bodyPr/>
        <a:lstStyle/>
        <a:p>
          <a:r>
            <a:rPr lang="en-US"/>
            <a:t>So What:</a:t>
          </a:r>
        </a:p>
      </dgm:t>
    </dgm:pt>
    <dgm:pt modelId="{EF017C9D-09F3-4128-8051-31FDC6D886EE}" type="parTrans" cxnId="{3768ED99-8FB9-4414-B7A1-8C2105F0C426}">
      <dgm:prSet/>
      <dgm:spPr/>
      <dgm:t>
        <a:bodyPr/>
        <a:lstStyle/>
        <a:p>
          <a:endParaRPr lang="en-US"/>
        </a:p>
      </dgm:t>
    </dgm:pt>
    <dgm:pt modelId="{8CE64DB8-9071-4278-8C2D-41010265CA1A}" type="sibTrans" cxnId="{3768ED99-8FB9-4414-B7A1-8C2105F0C426}">
      <dgm:prSet/>
      <dgm:spPr/>
      <dgm:t>
        <a:bodyPr/>
        <a:lstStyle/>
        <a:p>
          <a:endParaRPr lang="en-US"/>
        </a:p>
      </dgm:t>
    </dgm:pt>
    <dgm:pt modelId="{51574763-7126-4BB6-9059-1D5D2538B69E}">
      <dgm:prSet/>
      <dgm:spPr/>
      <dgm:t>
        <a:bodyPr/>
        <a:lstStyle/>
        <a:p>
          <a:r>
            <a:rPr lang="en-US"/>
            <a:t>Linking Shortages to Student and School Outcomes</a:t>
          </a:r>
        </a:p>
      </dgm:t>
    </dgm:pt>
    <dgm:pt modelId="{440A60DA-AE6C-47D3-BD85-2C670E36FB57}" type="parTrans" cxnId="{EABBD09D-F38A-4027-8083-FE97C93B8589}">
      <dgm:prSet/>
      <dgm:spPr/>
      <dgm:t>
        <a:bodyPr/>
        <a:lstStyle/>
        <a:p>
          <a:endParaRPr lang="en-US"/>
        </a:p>
      </dgm:t>
    </dgm:pt>
    <dgm:pt modelId="{2A6F5058-2825-4758-ABF4-16C6BE9E0FA5}" type="sibTrans" cxnId="{EABBD09D-F38A-4027-8083-FE97C93B8589}">
      <dgm:prSet/>
      <dgm:spPr/>
      <dgm:t>
        <a:bodyPr/>
        <a:lstStyle/>
        <a:p>
          <a:endParaRPr lang="en-US"/>
        </a:p>
      </dgm:t>
    </dgm:pt>
    <dgm:pt modelId="{23587228-B816-4CAB-B7E1-100F1D5F612D}">
      <dgm:prSet/>
      <dgm:spPr/>
      <dgm:t>
        <a:bodyPr/>
        <a:lstStyle/>
        <a:p>
          <a:r>
            <a:rPr lang="en-US"/>
            <a:t>What Now:</a:t>
          </a:r>
        </a:p>
      </dgm:t>
    </dgm:pt>
    <dgm:pt modelId="{70C9876B-727A-4A95-AA30-A98F5173A4D6}" type="parTrans" cxnId="{040BFCC4-7293-469F-992D-E7F1A386740B}">
      <dgm:prSet/>
      <dgm:spPr/>
      <dgm:t>
        <a:bodyPr/>
        <a:lstStyle/>
        <a:p>
          <a:endParaRPr lang="en-US"/>
        </a:p>
      </dgm:t>
    </dgm:pt>
    <dgm:pt modelId="{82246297-49C8-4B1F-8760-86421DBB4368}" type="sibTrans" cxnId="{040BFCC4-7293-469F-992D-E7F1A386740B}">
      <dgm:prSet/>
      <dgm:spPr/>
      <dgm:t>
        <a:bodyPr/>
        <a:lstStyle/>
        <a:p>
          <a:endParaRPr lang="en-US"/>
        </a:p>
      </dgm:t>
    </dgm:pt>
    <dgm:pt modelId="{0890A8B1-CA46-4414-80F8-CBBC71E0E72A}">
      <dgm:prSet/>
      <dgm:spPr/>
      <dgm:t>
        <a:bodyPr/>
        <a:lstStyle/>
        <a:p>
          <a:r>
            <a:rPr lang="en-US"/>
            <a:t>Developing Key Messages to Decision-Makers</a:t>
          </a:r>
        </a:p>
      </dgm:t>
    </dgm:pt>
    <dgm:pt modelId="{B7E9E9EB-EF50-4142-B80A-AF85E74AA5D4}" type="parTrans" cxnId="{BC04546C-FEF5-4322-B327-843649D731BB}">
      <dgm:prSet/>
      <dgm:spPr/>
      <dgm:t>
        <a:bodyPr/>
        <a:lstStyle/>
        <a:p>
          <a:endParaRPr lang="en-US"/>
        </a:p>
      </dgm:t>
    </dgm:pt>
    <dgm:pt modelId="{4C6097CC-2B63-4A00-8AAC-6EE898D0DEBA}" type="sibTrans" cxnId="{BC04546C-FEF5-4322-B327-843649D731BB}">
      <dgm:prSet/>
      <dgm:spPr/>
      <dgm:t>
        <a:bodyPr/>
        <a:lstStyle/>
        <a:p>
          <a:endParaRPr lang="en-US"/>
        </a:p>
      </dgm:t>
    </dgm:pt>
    <dgm:pt modelId="{5AC3F85F-38D6-3144-ACCE-488BEF888F69}" type="pres">
      <dgm:prSet presAssocID="{871854B8-DDDC-460B-833E-8E314DA3C6F5}" presName="linear" presStyleCnt="0">
        <dgm:presLayoutVars>
          <dgm:dir/>
          <dgm:animLvl val="lvl"/>
          <dgm:resizeHandles val="exact"/>
        </dgm:presLayoutVars>
      </dgm:prSet>
      <dgm:spPr/>
    </dgm:pt>
    <dgm:pt modelId="{8E811E07-C0D7-C845-835A-AB8144BF881E}" type="pres">
      <dgm:prSet presAssocID="{A5D23CE6-2418-4D4D-B62F-74C566E63C0D}" presName="parentLin" presStyleCnt="0"/>
      <dgm:spPr/>
    </dgm:pt>
    <dgm:pt modelId="{1A0EC7B5-F8C3-C441-B009-8F3029EA8167}" type="pres">
      <dgm:prSet presAssocID="{A5D23CE6-2418-4D4D-B62F-74C566E63C0D}" presName="parentLeftMargin" presStyleLbl="node1" presStyleIdx="0" presStyleCnt="3"/>
      <dgm:spPr/>
    </dgm:pt>
    <dgm:pt modelId="{A5BB0992-CB8D-7A40-B5A4-5AD65634BD8B}" type="pres">
      <dgm:prSet presAssocID="{A5D23CE6-2418-4D4D-B62F-74C566E63C0D}" presName="parentText" presStyleLbl="node1" presStyleIdx="0" presStyleCnt="3">
        <dgm:presLayoutVars>
          <dgm:chMax val="0"/>
          <dgm:bulletEnabled val="1"/>
        </dgm:presLayoutVars>
      </dgm:prSet>
      <dgm:spPr/>
    </dgm:pt>
    <dgm:pt modelId="{A73203F2-7E01-6149-AD4F-696C94A1FDC7}" type="pres">
      <dgm:prSet presAssocID="{A5D23CE6-2418-4D4D-B62F-74C566E63C0D}" presName="negativeSpace" presStyleCnt="0"/>
      <dgm:spPr/>
    </dgm:pt>
    <dgm:pt modelId="{5969D509-8202-4145-9DE4-29C760FDC448}" type="pres">
      <dgm:prSet presAssocID="{A5D23CE6-2418-4D4D-B62F-74C566E63C0D}" presName="childText" presStyleLbl="conFgAcc1" presStyleIdx="0" presStyleCnt="3">
        <dgm:presLayoutVars>
          <dgm:bulletEnabled val="1"/>
        </dgm:presLayoutVars>
      </dgm:prSet>
      <dgm:spPr/>
    </dgm:pt>
    <dgm:pt modelId="{9A079456-0C6E-2C4A-AB00-8E642F883849}" type="pres">
      <dgm:prSet presAssocID="{029D5642-C5E9-4040-8558-0A5E4E2C1AE1}" presName="spaceBetweenRectangles" presStyleCnt="0"/>
      <dgm:spPr/>
    </dgm:pt>
    <dgm:pt modelId="{A712A7B0-BC5E-8F4F-8806-7422CF3EFCF5}" type="pres">
      <dgm:prSet presAssocID="{55D1F667-DAE6-42B4-A8ED-C13661B82236}" presName="parentLin" presStyleCnt="0"/>
      <dgm:spPr/>
    </dgm:pt>
    <dgm:pt modelId="{297D46FD-23A5-1F4C-9C2F-2BB68B34DBBC}" type="pres">
      <dgm:prSet presAssocID="{55D1F667-DAE6-42B4-A8ED-C13661B82236}" presName="parentLeftMargin" presStyleLbl="node1" presStyleIdx="0" presStyleCnt="3"/>
      <dgm:spPr/>
    </dgm:pt>
    <dgm:pt modelId="{6C5CC1DB-392F-2243-829D-7E4B824400FC}" type="pres">
      <dgm:prSet presAssocID="{55D1F667-DAE6-42B4-A8ED-C13661B82236}" presName="parentText" presStyleLbl="node1" presStyleIdx="1" presStyleCnt="3">
        <dgm:presLayoutVars>
          <dgm:chMax val="0"/>
          <dgm:bulletEnabled val="1"/>
        </dgm:presLayoutVars>
      </dgm:prSet>
      <dgm:spPr/>
    </dgm:pt>
    <dgm:pt modelId="{DE3DE4AD-80C1-D948-BF36-D29B9F79C675}" type="pres">
      <dgm:prSet presAssocID="{55D1F667-DAE6-42B4-A8ED-C13661B82236}" presName="negativeSpace" presStyleCnt="0"/>
      <dgm:spPr/>
    </dgm:pt>
    <dgm:pt modelId="{EE5C8D11-6FB5-204F-BFAE-9664EEFB0DE0}" type="pres">
      <dgm:prSet presAssocID="{55D1F667-DAE6-42B4-A8ED-C13661B82236}" presName="childText" presStyleLbl="conFgAcc1" presStyleIdx="1" presStyleCnt="3">
        <dgm:presLayoutVars>
          <dgm:bulletEnabled val="1"/>
        </dgm:presLayoutVars>
      </dgm:prSet>
      <dgm:spPr/>
    </dgm:pt>
    <dgm:pt modelId="{A0DF591E-4470-BB4F-8486-5DD85EFDFD79}" type="pres">
      <dgm:prSet presAssocID="{8CE64DB8-9071-4278-8C2D-41010265CA1A}" presName="spaceBetweenRectangles" presStyleCnt="0"/>
      <dgm:spPr/>
    </dgm:pt>
    <dgm:pt modelId="{16B0DDE9-915A-1A48-9E8A-BE5DD6894E19}" type="pres">
      <dgm:prSet presAssocID="{23587228-B816-4CAB-B7E1-100F1D5F612D}" presName="parentLin" presStyleCnt="0"/>
      <dgm:spPr/>
    </dgm:pt>
    <dgm:pt modelId="{4F16A5E7-04DA-EC42-87B0-2CFB2EF241FD}" type="pres">
      <dgm:prSet presAssocID="{23587228-B816-4CAB-B7E1-100F1D5F612D}" presName="parentLeftMargin" presStyleLbl="node1" presStyleIdx="1" presStyleCnt="3"/>
      <dgm:spPr/>
    </dgm:pt>
    <dgm:pt modelId="{465E6119-0F9A-524A-A82A-FA7E4C2AD4EA}" type="pres">
      <dgm:prSet presAssocID="{23587228-B816-4CAB-B7E1-100F1D5F612D}" presName="parentText" presStyleLbl="node1" presStyleIdx="2" presStyleCnt="3">
        <dgm:presLayoutVars>
          <dgm:chMax val="0"/>
          <dgm:bulletEnabled val="1"/>
        </dgm:presLayoutVars>
      </dgm:prSet>
      <dgm:spPr/>
    </dgm:pt>
    <dgm:pt modelId="{03F7DF65-81E9-AE4E-ADCD-0ECF84772126}" type="pres">
      <dgm:prSet presAssocID="{23587228-B816-4CAB-B7E1-100F1D5F612D}" presName="negativeSpace" presStyleCnt="0"/>
      <dgm:spPr/>
    </dgm:pt>
    <dgm:pt modelId="{D2EFE0C1-6BDD-A847-B41C-D3947324317D}" type="pres">
      <dgm:prSet presAssocID="{23587228-B816-4CAB-B7E1-100F1D5F612D}" presName="childText" presStyleLbl="conFgAcc1" presStyleIdx="2" presStyleCnt="3">
        <dgm:presLayoutVars>
          <dgm:bulletEnabled val="1"/>
        </dgm:presLayoutVars>
      </dgm:prSet>
      <dgm:spPr/>
    </dgm:pt>
  </dgm:ptLst>
  <dgm:cxnLst>
    <dgm:cxn modelId="{EE4E860A-917A-E346-BA9C-767FB3E13EDC}" type="presOf" srcId="{A5D23CE6-2418-4D4D-B62F-74C566E63C0D}" destId="{1A0EC7B5-F8C3-C441-B009-8F3029EA8167}" srcOrd="0" destOrd="0" presId="urn:microsoft.com/office/officeart/2005/8/layout/list1"/>
    <dgm:cxn modelId="{08B1EF18-F506-2243-9572-4164C3391BBA}" type="presOf" srcId="{C9B71AD7-B1E2-4730-8BE4-642990ED9F04}" destId="{5969D509-8202-4145-9DE4-29C760FDC448}" srcOrd="0" destOrd="1" presId="urn:microsoft.com/office/officeart/2005/8/layout/list1"/>
    <dgm:cxn modelId="{733BBD1E-BDF8-8047-82CD-425913CF2C45}" type="presOf" srcId="{23587228-B816-4CAB-B7E1-100F1D5F612D}" destId="{465E6119-0F9A-524A-A82A-FA7E4C2AD4EA}" srcOrd="1" destOrd="0" presId="urn:microsoft.com/office/officeart/2005/8/layout/list1"/>
    <dgm:cxn modelId="{5985572B-444A-E84E-B3B2-23D815F41693}" type="presOf" srcId="{23587228-B816-4CAB-B7E1-100F1D5F612D}" destId="{4F16A5E7-04DA-EC42-87B0-2CFB2EF241FD}" srcOrd="0" destOrd="0" presId="urn:microsoft.com/office/officeart/2005/8/layout/list1"/>
    <dgm:cxn modelId="{A0CD8457-13A6-C049-BB35-19C4E19AD2A9}" type="presOf" srcId="{7F9E542F-78E7-4A30-A388-D849E9F53509}" destId="{5969D509-8202-4145-9DE4-29C760FDC448}" srcOrd="0" destOrd="0" presId="urn:microsoft.com/office/officeart/2005/8/layout/list1"/>
    <dgm:cxn modelId="{BC04546C-FEF5-4322-B327-843649D731BB}" srcId="{23587228-B816-4CAB-B7E1-100F1D5F612D}" destId="{0890A8B1-CA46-4414-80F8-CBBC71E0E72A}" srcOrd="0" destOrd="0" parTransId="{B7E9E9EB-EF50-4142-B80A-AF85E74AA5D4}" sibTransId="{4C6097CC-2B63-4A00-8AAC-6EE898D0DEBA}"/>
    <dgm:cxn modelId="{B4C05989-F8ED-094A-B8E8-B4C5603DDDDB}" type="presOf" srcId="{A5D23CE6-2418-4D4D-B62F-74C566E63C0D}" destId="{A5BB0992-CB8D-7A40-B5A4-5AD65634BD8B}" srcOrd="1" destOrd="0" presId="urn:microsoft.com/office/officeart/2005/8/layout/list1"/>
    <dgm:cxn modelId="{0CC11692-DBBF-5A42-87E5-BA929E19F564}" type="presOf" srcId="{55D1F667-DAE6-42B4-A8ED-C13661B82236}" destId="{297D46FD-23A5-1F4C-9C2F-2BB68B34DBBC}" srcOrd="0" destOrd="0" presId="urn:microsoft.com/office/officeart/2005/8/layout/list1"/>
    <dgm:cxn modelId="{11AA2893-9E4F-4D07-B45F-C79F622EF3C6}" srcId="{A5D23CE6-2418-4D4D-B62F-74C566E63C0D}" destId="{C9B71AD7-B1E2-4730-8BE4-642990ED9F04}" srcOrd="1" destOrd="0" parTransId="{05312C3A-F7C6-4CCD-9273-13034F0385C2}" sibTransId="{E0F04764-C87E-4EE7-92C3-281159448953}"/>
    <dgm:cxn modelId="{DDDA8E93-BE2C-E24B-BBAE-7B67B8EF20A6}" type="presOf" srcId="{51574763-7126-4BB6-9059-1D5D2538B69E}" destId="{EE5C8D11-6FB5-204F-BFAE-9664EEFB0DE0}" srcOrd="0" destOrd="0" presId="urn:microsoft.com/office/officeart/2005/8/layout/list1"/>
    <dgm:cxn modelId="{3768ED99-8FB9-4414-B7A1-8C2105F0C426}" srcId="{871854B8-DDDC-460B-833E-8E314DA3C6F5}" destId="{55D1F667-DAE6-42B4-A8ED-C13661B82236}" srcOrd="1" destOrd="0" parTransId="{EF017C9D-09F3-4128-8051-31FDC6D886EE}" sibTransId="{8CE64DB8-9071-4278-8C2D-41010265CA1A}"/>
    <dgm:cxn modelId="{EABBD09D-F38A-4027-8083-FE97C93B8589}" srcId="{55D1F667-DAE6-42B4-A8ED-C13661B82236}" destId="{51574763-7126-4BB6-9059-1D5D2538B69E}" srcOrd="0" destOrd="0" parTransId="{440A60DA-AE6C-47D3-BD85-2C670E36FB57}" sibTransId="{2A6F5058-2825-4758-ABF4-16C6BE9E0FA5}"/>
    <dgm:cxn modelId="{1009D7A0-3022-9F4C-BAD0-0352CFC96257}" type="presOf" srcId="{0890A8B1-CA46-4414-80F8-CBBC71E0E72A}" destId="{D2EFE0C1-6BDD-A847-B41C-D3947324317D}" srcOrd="0" destOrd="0" presId="urn:microsoft.com/office/officeart/2005/8/layout/list1"/>
    <dgm:cxn modelId="{D197E1B5-7EB9-6B41-A600-F2EEBE5A2C08}" type="presOf" srcId="{55D1F667-DAE6-42B4-A8ED-C13661B82236}" destId="{6C5CC1DB-392F-2243-829D-7E4B824400FC}" srcOrd="1" destOrd="0" presId="urn:microsoft.com/office/officeart/2005/8/layout/list1"/>
    <dgm:cxn modelId="{040BFCC4-7293-469F-992D-E7F1A386740B}" srcId="{871854B8-DDDC-460B-833E-8E314DA3C6F5}" destId="{23587228-B816-4CAB-B7E1-100F1D5F612D}" srcOrd="2" destOrd="0" parTransId="{70C9876B-727A-4A95-AA30-A98F5173A4D6}" sibTransId="{82246297-49C8-4B1F-8760-86421DBB4368}"/>
    <dgm:cxn modelId="{DC0941E9-A6F8-41E6-A452-797132C096DB}" srcId="{871854B8-DDDC-460B-833E-8E314DA3C6F5}" destId="{A5D23CE6-2418-4D4D-B62F-74C566E63C0D}" srcOrd="0" destOrd="0" parTransId="{0EF7BB9A-2669-4D38-BE95-CC8C4167EC01}" sibTransId="{029D5642-C5E9-4040-8558-0A5E4E2C1AE1}"/>
    <dgm:cxn modelId="{638CC9EB-44AF-2848-9759-D2B618656E31}" type="presOf" srcId="{871854B8-DDDC-460B-833E-8E314DA3C6F5}" destId="{5AC3F85F-38D6-3144-ACCE-488BEF888F69}" srcOrd="0" destOrd="0" presId="urn:microsoft.com/office/officeart/2005/8/layout/list1"/>
    <dgm:cxn modelId="{B66FA0F5-64B4-4ABF-93DB-39FA5B504F6F}" srcId="{A5D23CE6-2418-4D4D-B62F-74C566E63C0D}" destId="{7F9E542F-78E7-4A30-A388-D849E9F53509}" srcOrd="0" destOrd="0" parTransId="{43EAE92C-8E4B-4C0D-939F-82D0A00033E9}" sibTransId="{BB5A53C0-5F1A-4538-AAE7-D7E5DDDA4B30}"/>
    <dgm:cxn modelId="{75462D9C-4A70-4640-8B11-D81E31194687}" type="presParOf" srcId="{5AC3F85F-38D6-3144-ACCE-488BEF888F69}" destId="{8E811E07-C0D7-C845-835A-AB8144BF881E}" srcOrd="0" destOrd="0" presId="urn:microsoft.com/office/officeart/2005/8/layout/list1"/>
    <dgm:cxn modelId="{F1E5DF45-6626-D145-AC1D-334E3D0DB0B3}" type="presParOf" srcId="{8E811E07-C0D7-C845-835A-AB8144BF881E}" destId="{1A0EC7B5-F8C3-C441-B009-8F3029EA8167}" srcOrd="0" destOrd="0" presId="urn:microsoft.com/office/officeart/2005/8/layout/list1"/>
    <dgm:cxn modelId="{34B0917A-FB33-BA4C-A170-EB646E67A53E}" type="presParOf" srcId="{8E811E07-C0D7-C845-835A-AB8144BF881E}" destId="{A5BB0992-CB8D-7A40-B5A4-5AD65634BD8B}" srcOrd="1" destOrd="0" presId="urn:microsoft.com/office/officeart/2005/8/layout/list1"/>
    <dgm:cxn modelId="{0DA43D3A-5101-9340-9A34-E42EEAB7DFD0}" type="presParOf" srcId="{5AC3F85F-38D6-3144-ACCE-488BEF888F69}" destId="{A73203F2-7E01-6149-AD4F-696C94A1FDC7}" srcOrd="1" destOrd="0" presId="urn:microsoft.com/office/officeart/2005/8/layout/list1"/>
    <dgm:cxn modelId="{C72108B9-7060-0543-A1DC-BAA58621631E}" type="presParOf" srcId="{5AC3F85F-38D6-3144-ACCE-488BEF888F69}" destId="{5969D509-8202-4145-9DE4-29C760FDC448}" srcOrd="2" destOrd="0" presId="urn:microsoft.com/office/officeart/2005/8/layout/list1"/>
    <dgm:cxn modelId="{199B62B7-19F4-A747-95F5-1D1DB8FF3816}" type="presParOf" srcId="{5AC3F85F-38D6-3144-ACCE-488BEF888F69}" destId="{9A079456-0C6E-2C4A-AB00-8E642F883849}" srcOrd="3" destOrd="0" presId="urn:microsoft.com/office/officeart/2005/8/layout/list1"/>
    <dgm:cxn modelId="{739F8AF7-4B6D-8040-B5A6-8A41DC966775}" type="presParOf" srcId="{5AC3F85F-38D6-3144-ACCE-488BEF888F69}" destId="{A712A7B0-BC5E-8F4F-8806-7422CF3EFCF5}" srcOrd="4" destOrd="0" presId="urn:microsoft.com/office/officeart/2005/8/layout/list1"/>
    <dgm:cxn modelId="{11E2E125-4480-C449-9C56-96BA67AB4CCF}" type="presParOf" srcId="{A712A7B0-BC5E-8F4F-8806-7422CF3EFCF5}" destId="{297D46FD-23A5-1F4C-9C2F-2BB68B34DBBC}" srcOrd="0" destOrd="0" presId="urn:microsoft.com/office/officeart/2005/8/layout/list1"/>
    <dgm:cxn modelId="{73AABB89-99D5-D148-91BF-0F71A6CA39C4}" type="presParOf" srcId="{A712A7B0-BC5E-8F4F-8806-7422CF3EFCF5}" destId="{6C5CC1DB-392F-2243-829D-7E4B824400FC}" srcOrd="1" destOrd="0" presId="urn:microsoft.com/office/officeart/2005/8/layout/list1"/>
    <dgm:cxn modelId="{DB2D18E3-A98E-E547-BCA4-64F015B507BA}" type="presParOf" srcId="{5AC3F85F-38D6-3144-ACCE-488BEF888F69}" destId="{DE3DE4AD-80C1-D948-BF36-D29B9F79C675}" srcOrd="5" destOrd="0" presId="urn:microsoft.com/office/officeart/2005/8/layout/list1"/>
    <dgm:cxn modelId="{A2839C95-0116-364F-BEB8-1C5EEA4D83ED}" type="presParOf" srcId="{5AC3F85F-38D6-3144-ACCE-488BEF888F69}" destId="{EE5C8D11-6FB5-204F-BFAE-9664EEFB0DE0}" srcOrd="6" destOrd="0" presId="urn:microsoft.com/office/officeart/2005/8/layout/list1"/>
    <dgm:cxn modelId="{02A43A1D-37D0-E44C-BCC3-51FC2599DBD0}" type="presParOf" srcId="{5AC3F85F-38D6-3144-ACCE-488BEF888F69}" destId="{A0DF591E-4470-BB4F-8486-5DD85EFDFD79}" srcOrd="7" destOrd="0" presId="urn:microsoft.com/office/officeart/2005/8/layout/list1"/>
    <dgm:cxn modelId="{40BAB348-2265-B847-B6FB-A1E7C7BBEA2D}" type="presParOf" srcId="{5AC3F85F-38D6-3144-ACCE-488BEF888F69}" destId="{16B0DDE9-915A-1A48-9E8A-BE5DD6894E19}" srcOrd="8" destOrd="0" presId="urn:microsoft.com/office/officeart/2005/8/layout/list1"/>
    <dgm:cxn modelId="{E8CD5C99-1C04-BD42-A6AD-388C3B4180D8}" type="presParOf" srcId="{16B0DDE9-915A-1A48-9E8A-BE5DD6894E19}" destId="{4F16A5E7-04DA-EC42-87B0-2CFB2EF241FD}" srcOrd="0" destOrd="0" presId="urn:microsoft.com/office/officeart/2005/8/layout/list1"/>
    <dgm:cxn modelId="{AD20F241-FB2D-2940-9697-A875A45C1390}" type="presParOf" srcId="{16B0DDE9-915A-1A48-9E8A-BE5DD6894E19}" destId="{465E6119-0F9A-524A-A82A-FA7E4C2AD4EA}" srcOrd="1" destOrd="0" presId="urn:microsoft.com/office/officeart/2005/8/layout/list1"/>
    <dgm:cxn modelId="{2B334BFF-4275-D44A-9176-00F8E0AD28A8}" type="presParOf" srcId="{5AC3F85F-38D6-3144-ACCE-488BEF888F69}" destId="{03F7DF65-81E9-AE4E-ADCD-0ECF84772126}" srcOrd="9" destOrd="0" presId="urn:microsoft.com/office/officeart/2005/8/layout/list1"/>
    <dgm:cxn modelId="{78C3ABF5-EC94-6842-B94D-AD1536CD1232}" type="presParOf" srcId="{5AC3F85F-38D6-3144-ACCE-488BEF888F69}" destId="{D2EFE0C1-6BDD-A847-B41C-D3947324317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4FC11C-4671-4C4A-808A-F7E7BC5B76FC}"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4EE61DE3-A8DD-4E5D-8941-51BAE84EE3C8}">
      <dgm:prSet/>
      <dgm:spPr/>
      <dgm:t>
        <a:bodyPr/>
        <a:lstStyle/>
        <a:p>
          <a:r>
            <a:rPr lang="en-US" b="1" dirty="0"/>
            <a:t>Problem: Student mental health problems are a growing concern.</a:t>
          </a:r>
          <a:endParaRPr lang="en-US" dirty="0"/>
        </a:p>
      </dgm:t>
    </dgm:pt>
    <dgm:pt modelId="{52CDBBBD-4366-402D-B7DE-75C0BD1EF2F0}" type="parTrans" cxnId="{0822D6EE-D292-46C2-A35F-8866F9C22D5B}">
      <dgm:prSet/>
      <dgm:spPr/>
      <dgm:t>
        <a:bodyPr/>
        <a:lstStyle/>
        <a:p>
          <a:endParaRPr lang="en-US"/>
        </a:p>
      </dgm:t>
    </dgm:pt>
    <dgm:pt modelId="{0AE27B9A-3BC0-416D-A23F-2C824894B53D}" type="sibTrans" cxnId="{0822D6EE-D292-46C2-A35F-8866F9C22D5B}">
      <dgm:prSet/>
      <dgm:spPr/>
      <dgm:t>
        <a:bodyPr/>
        <a:lstStyle/>
        <a:p>
          <a:endParaRPr lang="en-US"/>
        </a:p>
      </dgm:t>
    </dgm:pt>
    <dgm:pt modelId="{EB68765C-6227-48CD-8B6D-B1D771E8267D}">
      <dgm:prSet/>
      <dgm:spPr/>
      <dgm:t>
        <a:bodyPr/>
        <a:lstStyle/>
        <a:p>
          <a:r>
            <a:rPr lang="en-US"/>
            <a:t>Student behavior and learning are being impacted by stress, anxiety, and depression. </a:t>
          </a:r>
        </a:p>
      </dgm:t>
    </dgm:pt>
    <dgm:pt modelId="{5A8A53C5-99C8-44F8-9F2D-42ED6DA4904E}" type="parTrans" cxnId="{12355234-9553-43E1-827B-5B53CF67E138}">
      <dgm:prSet/>
      <dgm:spPr/>
      <dgm:t>
        <a:bodyPr/>
        <a:lstStyle/>
        <a:p>
          <a:endParaRPr lang="en-US"/>
        </a:p>
      </dgm:t>
    </dgm:pt>
    <dgm:pt modelId="{289D0901-22A6-4280-8494-57E5A42B04B2}" type="sibTrans" cxnId="{12355234-9553-43E1-827B-5B53CF67E138}">
      <dgm:prSet/>
      <dgm:spPr/>
      <dgm:t>
        <a:bodyPr/>
        <a:lstStyle/>
        <a:p>
          <a:endParaRPr lang="en-US"/>
        </a:p>
      </dgm:t>
    </dgm:pt>
    <dgm:pt modelId="{5C7F1CF5-1A35-4BFE-89DC-A492FEF50ED5}">
      <dgm:prSet/>
      <dgm:spPr/>
      <dgm:t>
        <a:bodyPr/>
        <a:lstStyle/>
        <a:p>
          <a:r>
            <a:rPr lang="en-US"/>
            <a:t>Youth suicide rates have risen dramatically in the last decade (CDC, 2018).</a:t>
          </a:r>
        </a:p>
      </dgm:t>
    </dgm:pt>
    <dgm:pt modelId="{9B4F2D55-B4EF-4466-A426-82B0407A582C}" type="parTrans" cxnId="{74A52F1B-2ABF-478A-880F-8ED51CFE2642}">
      <dgm:prSet/>
      <dgm:spPr/>
      <dgm:t>
        <a:bodyPr/>
        <a:lstStyle/>
        <a:p>
          <a:endParaRPr lang="en-US"/>
        </a:p>
      </dgm:t>
    </dgm:pt>
    <dgm:pt modelId="{125F5700-CBB2-4B48-A5EA-0573E6E2026B}" type="sibTrans" cxnId="{74A52F1B-2ABF-478A-880F-8ED51CFE2642}">
      <dgm:prSet/>
      <dgm:spPr/>
      <dgm:t>
        <a:bodyPr/>
        <a:lstStyle/>
        <a:p>
          <a:endParaRPr lang="en-US"/>
        </a:p>
      </dgm:t>
    </dgm:pt>
    <dgm:pt modelId="{B98F45C3-550F-44D0-97DC-A522C07EBC81}">
      <dgm:prSet/>
      <dgm:spPr/>
      <dgm:t>
        <a:bodyPr/>
        <a:lstStyle/>
        <a:p>
          <a:r>
            <a:rPr lang="en-US" b="1"/>
            <a:t>Action/Solution(s): Increasing access to school mental health services enables schools to provide prevention and early intervention services.</a:t>
          </a:r>
          <a:endParaRPr lang="en-US"/>
        </a:p>
      </dgm:t>
    </dgm:pt>
    <dgm:pt modelId="{D76479DB-66F1-4DE7-BEED-C4694C97364E}" type="parTrans" cxnId="{B8A65140-7569-4434-B952-51B721E32336}">
      <dgm:prSet/>
      <dgm:spPr/>
      <dgm:t>
        <a:bodyPr/>
        <a:lstStyle/>
        <a:p>
          <a:endParaRPr lang="en-US"/>
        </a:p>
      </dgm:t>
    </dgm:pt>
    <dgm:pt modelId="{94090B70-D49F-454B-821B-AE453A266DC1}" type="sibTrans" cxnId="{B8A65140-7569-4434-B952-51B721E32336}">
      <dgm:prSet/>
      <dgm:spPr/>
      <dgm:t>
        <a:bodyPr/>
        <a:lstStyle/>
        <a:p>
          <a:endParaRPr lang="en-US"/>
        </a:p>
      </dgm:t>
    </dgm:pt>
    <dgm:pt modelId="{72E1876B-3A63-4D89-A1E9-CB7372650AAD}">
      <dgm:prSet/>
      <dgm:spPr/>
      <dgm:t>
        <a:bodyPr/>
        <a:lstStyle/>
        <a:p>
          <a:r>
            <a:rPr lang="en-US"/>
            <a:t>Universal screenings enable us to identify students struggling with a mental health problem before they reach a crisis.</a:t>
          </a:r>
        </a:p>
      </dgm:t>
    </dgm:pt>
    <dgm:pt modelId="{D71CE3AA-4573-407C-B7A6-43736FABD751}" type="parTrans" cxnId="{593B7ADA-3B16-43AC-A061-B31EE246A420}">
      <dgm:prSet/>
      <dgm:spPr/>
      <dgm:t>
        <a:bodyPr/>
        <a:lstStyle/>
        <a:p>
          <a:endParaRPr lang="en-US"/>
        </a:p>
      </dgm:t>
    </dgm:pt>
    <dgm:pt modelId="{8B574B91-1BBF-45A6-8EF7-91B21F624830}" type="sibTrans" cxnId="{593B7ADA-3B16-43AC-A061-B31EE246A420}">
      <dgm:prSet/>
      <dgm:spPr/>
      <dgm:t>
        <a:bodyPr/>
        <a:lstStyle/>
        <a:p>
          <a:endParaRPr lang="en-US"/>
        </a:p>
      </dgm:t>
    </dgm:pt>
    <dgm:pt modelId="{F1BA418C-D8F7-43E8-8003-928C99BBDE76}">
      <dgm:prSet/>
      <dgm:spPr/>
      <dgm:t>
        <a:bodyPr/>
        <a:lstStyle/>
        <a:p>
          <a:r>
            <a:rPr lang="en-US"/>
            <a:t>Improving our ratio of school psychologists to students gives students more reliable access to counseling and referral services.</a:t>
          </a:r>
        </a:p>
      </dgm:t>
    </dgm:pt>
    <dgm:pt modelId="{E60640E2-D3FC-4796-91F4-A57CD086708A}" type="parTrans" cxnId="{1B399821-0C50-4DFE-A27E-757AE094941E}">
      <dgm:prSet/>
      <dgm:spPr/>
      <dgm:t>
        <a:bodyPr/>
        <a:lstStyle/>
        <a:p>
          <a:endParaRPr lang="en-US"/>
        </a:p>
      </dgm:t>
    </dgm:pt>
    <dgm:pt modelId="{3B317CE6-803D-4EC5-9091-02353A0CAEC9}" type="sibTrans" cxnId="{1B399821-0C50-4DFE-A27E-757AE094941E}">
      <dgm:prSet/>
      <dgm:spPr/>
      <dgm:t>
        <a:bodyPr/>
        <a:lstStyle/>
        <a:p>
          <a:endParaRPr lang="en-US"/>
        </a:p>
      </dgm:t>
    </dgm:pt>
    <dgm:pt modelId="{7D53C053-403F-4F2A-873D-235DCDE0009D}">
      <dgm:prSet/>
      <dgm:spPr/>
      <dgm:t>
        <a:bodyPr/>
        <a:lstStyle/>
        <a:p>
          <a:r>
            <a:rPr lang="en-US"/>
            <a:t>School-employed mental health professionals can provide mental health first aid training to school staff.</a:t>
          </a:r>
        </a:p>
      </dgm:t>
    </dgm:pt>
    <dgm:pt modelId="{529338F0-1F2C-49CB-B4EE-31F282C19AAF}" type="parTrans" cxnId="{0239AD40-7F84-4C45-9025-060DA6C99201}">
      <dgm:prSet/>
      <dgm:spPr/>
      <dgm:t>
        <a:bodyPr/>
        <a:lstStyle/>
        <a:p>
          <a:endParaRPr lang="en-US"/>
        </a:p>
      </dgm:t>
    </dgm:pt>
    <dgm:pt modelId="{5DE178DC-1CAD-4DF0-A639-CA9C61F27ED5}" type="sibTrans" cxnId="{0239AD40-7F84-4C45-9025-060DA6C99201}">
      <dgm:prSet/>
      <dgm:spPr/>
      <dgm:t>
        <a:bodyPr/>
        <a:lstStyle/>
        <a:p>
          <a:endParaRPr lang="en-US"/>
        </a:p>
      </dgm:t>
    </dgm:pt>
    <dgm:pt modelId="{540CD241-EF9A-431D-97FC-694149DD737E}">
      <dgm:prSet/>
      <dgm:spPr/>
      <dgm:t>
        <a:bodyPr/>
        <a:lstStyle/>
        <a:p>
          <a:r>
            <a:rPr lang="en-US" b="1"/>
            <a:t>Benefit: School staff will be better prepared to recognize and support at-risk students, provide more effective behavioral interventions, and reduce the negative consequences of mental health problems. </a:t>
          </a:r>
          <a:endParaRPr lang="en-US"/>
        </a:p>
      </dgm:t>
    </dgm:pt>
    <dgm:pt modelId="{705008D2-AC58-4804-8DEB-72A13FBA5E6B}" type="parTrans" cxnId="{5E33167C-CF09-4072-8570-E4D5D4E613D1}">
      <dgm:prSet/>
      <dgm:spPr/>
      <dgm:t>
        <a:bodyPr/>
        <a:lstStyle/>
        <a:p>
          <a:endParaRPr lang="en-US"/>
        </a:p>
      </dgm:t>
    </dgm:pt>
    <dgm:pt modelId="{F8E6B8A7-55CB-40AC-B9BA-FF1208AFD297}" type="sibTrans" cxnId="{5E33167C-CF09-4072-8570-E4D5D4E613D1}">
      <dgm:prSet/>
      <dgm:spPr/>
      <dgm:t>
        <a:bodyPr/>
        <a:lstStyle/>
        <a:p>
          <a:endParaRPr lang="en-US"/>
        </a:p>
      </dgm:t>
    </dgm:pt>
    <dgm:pt modelId="{18562082-2937-8047-9094-38F08A045C60}" type="pres">
      <dgm:prSet presAssocID="{C44FC11C-4671-4C4A-808A-F7E7BC5B76FC}" presName="linear" presStyleCnt="0">
        <dgm:presLayoutVars>
          <dgm:animLvl val="lvl"/>
          <dgm:resizeHandles val="exact"/>
        </dgm:presLayoutVars>
      </dgm:prSet>
      <dgm:spPr/>
    </dgm:pt>
    <dgm:pt modelId="{A74CB417-5C0C-4649-8C92-AC1DB0E753AE}" type="pres">
      <dgm:prSet presAssocID="{4EE61DE3-A8DD-4E5D-8941-51BAE84EE3C8}" presName="parentText" presStyleLbl="node1" presStyleIdx="0" presStyleCnt="3">
        <dgm:presLayoutVars>
          <dgm:chMax val="0"/>
          <dgm:bulletEnabled val="1"/>
        </dgm:presLayoutVars>
      </dgm:prSet>
      <dgm:spPr/>
    </dgm:pt>
    <dgm:pt modelId="{594A0A9C-A7D8-3446-B437-CDFDE3E1CDF7}" type="pres">
      <dgm:prSet presAssocID="{4EE61DE3-A8DD-4E5D-8941-51BAE84EE3C8}" presName="childText" presStyleLbl="revTx" presStyleIdx="0" presStyleCnt="2">
        <dgm:presLayoutVars>
          <dgm:bulletEnabled val="1"/>
        </dgm:presLayoutVars>
      </dgm:prSet>
      <dgm:spPr/>
    </dgm:pt>
    <dgm:pt modelId="{33C2DE74-7FA6-4346-9973-5E5295EBAE99}" type="pres">
      <dgm:prSet presAssocID="{B98F45C3-550F-44D0-97DC-A522C07EBC81}" presName="parentText" presStyleLbl="node1" presStyleIdx="1" presStyleCnt="3">
        <dgm:presLayoutVars>
          <dgm:chMax val="0"/>
          <dgm:bulletEnabled val="1"/>
        </dgm:presLayoutVars>
      </dgm:prSet>
      <dgm:spPr/>
    </dgm:pt>
    <dgm:pt modelId="{26536F02-31B7-7043-9E91-7894FA43A809}" type="pres">
      <dgm:prSet presAssocID="{B98F45C3-550F-44D0-97DC-A522C07EBC81}" presName="childText" presStyleLbl="revTx" presStyleIdx="1" presStyleCnt="2">
        <dgm:presLayoutVars>
          <dgm:bulletEnabled val="1"/>
        </dgm:presLayoutVars>
      </dgm:prSet>
      <dgm:spPr/>
    </dgm:pt>
    <dgm:pt modelId="{69680549-A017-7042-AFD5-D72405660C4C}" type="pres">
      <dgm:prSet presAssocID="{540CD241-EF9A-431D-97FC-694149DD737E}" presName="parentText" presStyleLbl="node1" presStyleIdx="2" presStyleCnt="3">
        <dgm:presLayoutVars>
          <dgm:chMax val="0"/>
          <dgm:bulletEnabled val="1"/>
        </dgm:presLayoutVars>
      </dgm:prSet>
      <dgm:spPr/>
    </dgm:pt>
  </dgm:ptLst>
  <dgm:cxnLst>
    <dgm:cxn modelId="{5DA4B017-46BC-EB47-BA35-096D725426C6}" type="presOf" srcId="{4EE61DE3-A8DD-4E5D-8941-51BAE84EE3C8}" destId="{A74CB417-5C0C-4649-8C92-AC1DB0E753AE}" srcOrd="0" destOrd="0" presId="urn:microsoft.com/office/officeart/2005/8/layout/vList2"/>
    <dgm:cxn modelId="{74A52F1B-2ABF-478A-880F-8ED51CFE2642}" srcId="{4EE61DE3-A8DD-4E5D-8941-51BAE84EE3C8}" destId="{5C7F1CF5-1A35-4BFE-89DC-A492FEF50ED5}" srcOrd="1" destOrd="0" parTransId="{9B4F2D55-B4EF-4466-A426-82B0407A582C}" sibTransId="{125F5700-CBB2-4B48-A5EA-0573E6E2026B}"/>
    <dgm:cxn modelId="{1B399821-0C50-4DFE-A27E-757AE094941E}" srcId="{B98F45C3-550F-44D0-97DC-A522C07EBC81}" destId="{F1BA418C-D8F7-43E8-8003-928C99BBDE76}" srcOrd="1" destOrd="0" parTransId="{E60640E2-D3FC-4796-91F4-A57CD086708A}" sibTransId="{3B317CE6-803D-4EC5-9091-02353A0CAEC9}"/>
    <dgm:cxn modelId="{12355234-9553-43E1-827B-5B53CF67E138}" srcId="{4EE61DE3-A8DD-4E5D-8941-51BAE84EE3C8}" destId="{EB68765C-6227-48CD-8B6D-B1D771E8267D}" srcOrd="0" destOrd="0" parTransId="{5A8A53C5-99C8-44F8-9F2D-42ED6DA4904E}" sibTransId="{289D0901-22A6-4280-8494-57E5A42B04B2}"/>
    <dgm:cxn modelId="{B8A65140-7569-4434-B952-51B721E32336}" srcId="{C44FC11C-4671-4C4A-808A-F7E7BC5B76FC}" destId="{B98F45C3-550F-44D0-97DC-A522C07EBC81}" srcOrd="1" destOrd="0" parTransId="{D76479DB-66F1-4DE7-BEED-C4694C97364E}" sibTransId="{94090B70-D49F-454B-821B-AE453A266DC1}"/>
    <dgm:cxn modelId="{0239AD40-7F84-4C45-9025-060DA6C99201}" srcId="{B98F45C3-550F-44D0-97DC-A522C07EBC81}" destId="{7D53C053-403F-4F2A-873D-235DCDE0009D}" srcOrd="2" destOrd="0" parTransId="{529338F0-1F2C-49CB-B4EE-31F282C19AAF}" sibTransId="{5DE178DC-1CAD-4DF0-A639-CA9C61F27ED5}"/>
    <dgm:cxn modelId="{01A56247-8348-544C-8DE9-08E1207EBBC0}" type="presOf" srcId="{B98F45C3-550F-44D0-97DC-A522C07EBC81}" destId="{33C2DE74-7FA6-4346-9973-5E5295EBAE99}" srcOrd="0" destOrd="0" presId="urn:microsoft.com/office/officeart/2005/8/layout/vList2"/>
    <dgm:cxn modelId="{8776744B-3429-0F4D-AB64-045FE144E9DD}" type="presOf" srcId="{F1BA418C-D8F7-43E8-8003-928C99BBDE76}" destId="{26536F02-31B7-7043-9E91-7894FA43A809}" srcOrd="0" destOrd="1" presId="urn:microsoft.com/office/officeart/2005/8/layout/vList2"/>
    <dgm:cxn modelId="{CDECFF5D-8EF1-C240-BB7D-C323308C1EBF}" type="presOf" srcId="{C44FC11C-4671-4C4A-808A-F7E7BC5B76FC}" destId="{18562082-2937-8047-9094-38F08A045C60}" srcOrd="0" destOrd="0" presId="urn:microsoft.com/office/officeart/2005/8/layout/vList2"/>
    <dgm:cxn modelId="{BDE2AE64-39AA-AD44-BE21-4F1D09BAD86E}" type="presOf" srcId="{5C7F1CF5-1A35-4BFE-89DC-A492FEF50ED5}" destId="{594A0A9C-A7D8-3446-B437-CDFDE3E1CDF7}" srcOrd="0" destOrd="1" presId="urn:microsoft.com/office/officeart/2005/8/layout/vList2"/>
    <dgm:cxn modelId="{7DEAA773-128D-154B-A0F0-B583AE7FC9E4}" type="presOf" srcId="{72E1876B-3A63-4D89-A1E9-CB7372650AAD}" destId="{26536F02-31B7-7043-9E91-7894FA43A809}" srcOrd="0" destOrd="0" presId="urn:microsoft.com/office/officeart/2005/8/layout/vList2"/>
    <dgm:cxn modelId="{5E33167C-CF09-4072-8570-E4D5D4E613D1}" srcId="{C44FC11C-4671-4C4A-808A-F7E7BC5B76FC}" destId="{540CD241-EF9A-431D-97FC-694149DD737E}" srcOrd="2" destOrd="0" parTransId="{705008D2-AC58-4804-8DEB-72A13FBA5E6B}" sibTransId="{F8E6B8A7-55CB-40AC-B9BA-FF1208AFD297}"/>
    <dgm:cxn modelId="{6AE4DF9C-94B7-A948-84EF-CA7EEC9D3181}" type="presOf" srcId="{EB68765C-6227-48CD-8B6D-B1D771E8267D}" destId="{594A0A9C-A7D8-3446-B437-CDFDE3E1CDF7}" srcOrd="0" destOrd="0" presId="urn:microsoft.com/office/officeart/2005/8/layout/vList2"/>
    <dgm:cxn modelId="{89F6F6C3-8FAC-0B40-86C0-8CBB27FEE70A}" type="presOf" srcId="{7D53C053-403F-4F2A-873D-235DCDE0009D}" destId="{26536F02-31B7-7043-9E91-7894FA43A809}" srcOrd="0" destOrd="2" presId="urn:microsoft.com/office/officeart/2005/8/layout/vList2"/>
    <dgm:cxn modelId="{593B7ADA-3B16-43AC-A061-B31EE246A420}" srcId="{B98F45C3-550F-44D0-97DC-A522C07EBC81}" destId="{72E1876B-3A63-4D89-A1E9-CB7372650AAD}" srcOrd="0" destOrd="0" parTransId="{D71CE3AA-4573-407C-B7A6-43736FABD751}" sibTransId="{8B574B91-1BBF-45A6-8EF7-91B21F624830}"/>
    <dgm:cxn modelId="{0822D6EE-D292-46C2-A35F-8866F9C22D5B}" srcId="{C44FC11C-4671-4C4A-808A-F7E7BC5B76FC}" destId="{4EE61DE3-A8DD-4E5D-8941-51BAE84EE3C8}" srcOrd="0" destOrd="0" parTransId="{52CDBBBD-4366-402D-B7DE-75C0BD1EF2F0}" sibTransId="{0AE27B9A-3BC0-416D-A23F-2C824894B53D}"/>
    <dgm:cxn modelId="{5FE8C9F9-C43F-AF47-BE97-81519F6D3D15}" type="presOf" srcId="{540CD241-EF9A-431D-97FC-694149DD737E}" destId="{69680549-A017-7042-AFD5-D72405660C4C}" srcOrd="0" destOrd="0" presId="urn:microsoft.com/office/officeart/2005/8/layout/vList2"/>
    <dgm:cxn modelId="{08E63074-EF6C-6945-8562-20B976A8C370}" type="presParOf" srcId="{18562082-2937-8047-9094-38F08A045C60}" destId="{A74CB417-5C0C-4649-8C92-AC1DB0E753AE}" srcOrd="0" destOrd="0" presId="urn:microsoft.com/office/officeart/2005/8/layout/vList2"/>
    <dgm:cxn modelId="{42609301-66D0-9C4E-9485-0F4216C3478A}" type="presParOf" srcId="{18562082-2937-8047-9094-38F08A045C60}" destId="{594A0A9C-A7D8-3446-B437-CDFDE3E1CDF7}" srcOrd="1" destOrd="0" presId="urn:microsoft.com/office/officeart/2005/8/layout/vList2"/>
    <dgm:cxn modelId="{121D9F99-BA44-3245-95D5-F71A396391B5}" type="presParOf" srcId="{18562082-2937-8047-9094-38F08A045C60}" destId="{33C2DE74-7FA6-4346-9973-5E5295EBAE99}" srcOrd="2" destOrd="0" presId="urn:microsoft.com/office/officeart/2005/8/layout/vList2"/>
    <dgm:cxn modelId="{8F6C17D0-0558-CD4B-95FC-11DA37CCAA6F}" type="presParOf" srcId="{18562082-2937-8047-9094-38F08A045C60}" destId="{26536F02-31B7-7043-9E91-7894FA43A809}" srcOrd="3" destOrd="0" presId="urn:microsoft.com/office/officeart/2005/8/layout/vList2"/>
    <dgm:cxn modelId="{6163E764-DC21-5247-AB72-228F89BCAE9C}" type="presParOf" srcId="{18562082-2937-8047-9094-38F08A045C60}" destId="{69680549-A017-7042-AFD5-D72405660C4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9D509-8202-4145-9DE4-29C760FDC448}">
      <dsp:nvSpPr>
        <dsp:cNvPr id="0" name=""/>
        <dsp:cNvSpPr/>
      </dsp:nvSpPr>
      <dsp:spPr>
        <a:xfrm>
          <a:off x="0" y="281542"/>
          <a:ext cx="7886700" cy="11072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95732" rIns="61209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Understanding School Psychologist Shortages in GA and US</a:t>
          </a:r>
        </a:p>
        <a:p>
          <a:pPr marL="171450" lvl="1" indent="-171450" algn="l" defTabSz="844550">
            <a:lnSpc>
              <a:spcPct val="90000"/>
            </a:lnSpc>
            <a:spcBef>
              <a:spcPct val="0"/>
            </a:spcBef>
            <a:spcAft>
              <a:spcPct val="15000"/>
            </a:spcAft>
            <a:buChar char="•"/>
          </a:pPr>
          <a:r>
            <a:rPr lang="en-US" sz="1900" kern="1200"/>
            <a:t>Identifying Contributing Factors to Shortages</a:t>
          </a:r>
        </a:p>
      </dsp:txBody>
      <dsp:txXfrm>
        <a:off x="0" y="281542"/>
        <a:ext cx="7886700" cy="1107225"/>
      </dsp:txXfrm>
    </dsp:sp>
    <dsp:sp modelId="{A5BB0992-CB8D-7A40-B5A4-5AD65634BD8B}">
      <dsp:nvSpPr>
        <dsp:cNvPr id="0" name=""/>
        <dsp:cNvSpPr/>
      </dsp:nvSpPr>
      <dsp:spPr>
        <a:xfrm>
          <a:off x="394335" y="1102"/>
          <a:ext cx="552069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44550">
            <a:lnSpc>
              <a:spcPct val="90000"/>
            </a:lnSpc>
            <a:spcBef>
              <a:spcPct val="0"/>
            </a:spcBef>
            <a:spcAft>
              <a:spcPct val="35000"/>
            </a:spcAft>
            <a:buNone/>
          </a:pPr>
          <a:r>
            <a:rPr lang="en-US" sz="1900" kern="1200"/>
            <a:t>What:</a:t>
          </a:r>
        </a:p>
      </dsp:txBody>
      <dsp:txXfrm>
        <a:off x="421715" y="28482"/>
        <a:ext cx="5465930" cy="506120"/>
      </dsp:txXfrm>
    </dsp:sp>
    <dsp:sp modelId="{EE5C8D11-6FB5-204F-BFAE-9664EEFB0DE0}">
      <dsp:nvSpPr>
        <dsp:cNvPr id="0" name=""/>
        <dsp:cNvSpPr/>
      </dsp:nvSpPr>
      <dsp:spPr>
        <a:xfrm>
          <a:off x="0" y="1771807"/>
          <a:ext cx="78867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95732" rIns="61209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Linking Shortages to Student and School Outcomes</a:t>
          </a:r>
        </a:p>
      </dsp:txBody>
      <dsp:txXfrm>
        <a:off x="0" y="1771807"/>
        <a:ext cx="7886700" cy="807975"/>
      </dsp:txXfrm>
    </dsp:sp>
    <dsp:sp modelId="{6C5CC1DB-392F-2243-829D-7E4B824400FC}">
      <dsp:nvSpPr>
        <dsp:cNvPr id="0" name=""/>
        <dsp:cNvSpPr/>
      </dsp:nvSpPr>
      <dsp:spPr>
        <a:xfrm>
          <a:off x="394335" y="1491367"/>
          <a:ext cx="552069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44550">
            <a:lnSpc>
              <a:spcPct val="90000"/>
            </a:lnSpc>
            <a:spcBef>
              <a:spcPct val="0"/>
            </a:spcBef>
            <a:spcAft>
              <a:spcPct val="35000"/>
            </a:spcAft>
            <a:buNone/>
          </a:pPr>
          <a:r>
            <a:rPr lang="en-US" sz="1900" kern="1200"/>
            <a:t>So What:</a:t>
          </a:r>
        </a:p>
      </dsp:txBody>
      <dsp:txXfrm>
        <a:off x="421715" y="1518747"/>
        <a:ext cx="5465930" cy="506120"/>
      </dsp:txXfrm>
    </dsp:sp>
    <dsp:sp modelId="{D2EFE0C1-6BDD-A847-B41C-D3947324317D}">
      <dsp:nvSpPr>
        <dsp:cNvPr id="0" name=""/>
        <dsp:cNvSpPr/>
      </dsp:nvSpPr>
      <dsp:spPr>
        <a:xfrm>
          <a:off x="0" y="2962822"/>
          <a:ext cx="78867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95732" rIns="61209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Developing Key Messages to Decision-Makers</a:t>
          </a:r>
        </a:p>
      </dsp:txBody>
      <dsp:txXfrm>
        <a:off x="0" y="2962822"/>
        <a:ext cx="7886700" cy="807975"/>
      </dsp:txXfrm>
    </dsp:sp>
    <dsp:sp modelId="{465E6119-0F9A-524A-A82A-FA7E4C2AD4EA}">
      <dsp:nvSpPr>
        <dsp:cNvPr id="0" name=""/>
        <dsp:cNvSpPr/>
      </dsp:nvSpPr>
      <dsp:spPr>
        <a:xfrm>
          <a:off x="394335" y="2682382"/>
          <a:ext cx="552069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44550">
            <a:lnSpc>
              <a:spcPct val="90000"/>
            </a:lnSpc>
            <a:spcBef>
              <a:spcPct val="0"/>
            </a:spcBef>
            <a:spcAft>
              <a:spcPct val="35000"/>
            </a:spcAft>
            <a:buNone/>
          </a:pPr>
          <a:r>
            <a:rPr lang="en-US" sz="1900" kern="1200"/>
            <a:t>What Now:</a:t>
          </a:r>
        </a:p>
      </dsp:txBody>
      <dsp:txXfrm>
        <a:off x="421715" y="2709762"/>
        <a:ext cx="546593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CB417-5C0C-4649-8C92-AC1DB0E753AE}">
      <dsp:nvSpPr>
        <dsp:cNvPr id="0" name=""/>
        <dsp:cNvSpPr/>
      </dsp:nvSpPr>
      <dsp:spPr>
        <a:xfrm>
          <a:off x="0" y="103735"/>
          <a:ext cx="8292353" cy="10055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Problem: Student mental health problems are a growing concern.</a:t>
          </a:r>
          <a:endParaRPr lang="en-US" sz="1800" kern="1200" dirty="0"/>
        </a:p>
      </dsp:txBody>
      <dsp:txXfrm>
        <a:off x="49087" y="152822"/>
        <a:ext cx="8194179" cy="907369"/>
      </dsp:txXfrm>
    </dsp:sp>
    <dsp:sp modelId="{594A0A9C-A7D8-3446-B437-CDFDE3E1CDF7}">
      <dsp:nvSpPr>
        <dsp:cNvPr id="0" name=""/>
        <dsp:cNvSpPr/>
      </dsp:nvSpPr>
      <dsp:spPr>
        <a:xfrm>
          <a:off x="0" y="1109278"/>
          <a:ext cx="8292353"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28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Student behavior and learning are being impacted by stress, anxiety, and depression. </a:t>
          </a:r>
        </a:p>
        <a:p>
          <a:pPr marL="114300" lvl="1" indent="-114300" algn="l" defTabSz="622300">
            <a:lnSpc>
              <a:spcPct val="90000"/>
            </a:lnSpc>
            <a:spcBef>
              <a:spcPct val="0"/>
            </a:spcBef>
            <a:spcAft>
              <a:spcPct val="20000"/>
            </a:spcAft>
            <a:buChar char="•"/>
          </a:pPr>
          <a:r>
            <a:rPr lang="en-US" sz="1400" kern="1200"/>
            <a:t>Youth suicide rates have risen dramatically in the last decade (CDC, 2018).</a:t>
          </a:r>
        </a:p>
      </dsp:txBody>
      <dsp:txXfrm>
        <a:off x="0" y="1109278"/>
        <a:ext cx="8292353" cy="484380"/>
      </dsp:txXfrm>
    </dsp:sp>
    <dsp:sp modelId="{33C2DE74-7FA6-4346-9973-5E5295EBAE99}">
      <dsp:nvSpPr>
        <dsp:cNvPr id="0" name=""/>
        <dsp:cNvSpPr/>
      </dsp:nvSpPr>
      <dsp:spPr>
        <a:xfrm>
          <a:off x="0" y="1593658"/>
          <a:ext cx="8292353" cy="10055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Action/Solution(s): Increasing access to school mental health services enables schools to provide prevention and early intervention services.</a:t>
          </a:r>
          <a:endParaRPr lang="en-US" sz="1800" kern="1200"/>
        </a:p>
      </dsp:txBody>
      <dsp:txXfrm>
        <a:off x="49087" y="1642745"/>
        <a:ext cx="8194179" cy="907369"/>
      </dsp:txXfrm>
    </dsp:sp>
    <dsp:sp modelId="{26536F02-31B7-7043-9E91-7894FA43A809}">
      <dsp:nvSpPr>
        <dsp:cNvPr id="0" name=""/>
        <dsp:cNvSpPr/>
      </dsp:nvSpPr>
      <dsp:spPr>
        <a:xfrm>
          <a:off x="0" y="2599202"/>
          <a:ext cx="8292353"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28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Universal screenings enable us to identify students struggling with a mental health problem before they reach a crisis.</a:t>
          </a:r>
        </a:p>
        <a:p>
          <a:pPr marL="114300" lvl="1" indent="-114300" algn="l" defTabSz="622300">
            <a:lnSpc>
              <a:spcPct val="90000"/>
            </a:lnSpc>
            <a:spcBef>
              <a:spcPct val="0"/>
            </a:spcBef>
            <a:spcAft>
              <a:spcPct val="20000"/>
            </a:spcAft>
            <a:buChar char="•"/>
          </a:pPr>
          <a:r>
            <a:rPr lang="en-US" sz="1400" kern="1200"/>
            <a:t>Improving our ratio of school psychologists to students gives students more reliable access to counseling and referral services.</a:t>
          </a:r>
        </a:p>
        <a:p>
          <a:pPr marL="114300" lvl="1" indent="-114300" algn="l" defTabSz="622300">
            <a:lnSpc>
              <a:spcPct val="90000"/>
            </a:lnSpc>
            <a:spcBef>
              <a:spcPct val="0"/>
            </a:spcBef>
            <a:spcAft>
              <a:spcPct val="20000"/>
            </a:spcAft>
            <a:buChar char="•"/>
          </a:pPr>
          <a:r>
            <a:rPr lang="en-US" sz="1400" kern="1200"/>
            <a:t>School-employed mental health professionals can provide mental health first aid training to school staff.</a:t>
          </a:r>
        </a:p>
      </dsp:txBody>
      <dsp:txXfrm>
        <a:off x="0" y="2599202"/>
        <a:ext cx="8292353" cy="1117800"/>
      </dsp:txXfrm>
    </dsp:sp>
    <dsp:sp modelId="{69680549-A017-7042-AFD5-D72405660C4C}">
      <dsp:nvSpPr>
        <dsp:cNvPr id="0" name=""/>
        <dsp:cNvSpPr/>
      </dsp:nvSpPr>
      <dsp:spPr>
        <a:xfrm>
          <a:off x="0" y="3717002"/>
          <a:ext cx="8292353" cy="10055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Benefit: School staff will be better prepared to recognize and support at-risk students, provide more effective behavioral interventions, and reduce the negative consequences of mental health problems. </a:t>
          </a:r>
          <a:endParaRPr lang="en-US" sz="1800" kern="1200"/>
        </a:p>
      </dsp:txBody>
      <dsp:txXfrm>
        <a:off x="49087" y="3766089"/>
        <a:ext cx="8194179" cy="9073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9B776DDC-38D9-4856-89B8-61634177496F}" type="datetimeFigureOut">
              <a:rPr lang="en-US" smtClean="0"/>
              <a:t>10/22/21</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28091DE2-B5DA-40F1-B25E-C69D03A05ABF}" type="slidenum">
              <a:rPr lang="en-US" smtClean="0"/>
              <a:t>‹#›</a:t>
            </a:fld>
            <a:endParaRPr lang="en-US"/>
          </a:p>
        </p:txBody>
      </p:sp>
    </p:spTree>
    <p:extLst>
      <p:ext uri="{BB962C8B-B14F-4D97-AF65-F5344CB8AC3E}">
        <p14:creationId xmlns:p14="http://schemas.microsoft.com/office/powerpoint/2010/main" val="2849462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vl1pPr>
          </a:lstStyle>
          <a:p>
            <a:fld id="{ABD5E644-24AA-4FEE-890D-7753C0C4047C}" type="datetimeFigureOut">
              <a:rPr lang="en-US" smtClean="0"/>
              <a:t>10/22/21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vl1pPr>
          </a:lstStyle>
          <a:p>
            <a:fld id="{835F66B3-720B-4E07-BFB1-B5EB2E37E4A0}" type="slidenum">
              <a:rPr lang="en-US" smtClean="0"/>
              <a:t>‹#›</a:t>
            </a:fld>
            <a:endParaRPr lang="en-US"/>
          </a:p>
        </p:txBody>
      </p:sp>
    </p:spTree>
    <p:extLst>
      <p:ext uri="{BB962C8B-B14F-4D97-AF65-F5344CB8AC3E}">
        <p14:creationId xmlns:p14="http://schemas.microsoft.com/office/powerpoint/2010/main" val="197614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F66B3-720B-4E07-BFB1-B5EB2E37E4A0}" type="slidenum">
              <a:rPr lang="en-US" smtClean="0"/>
              <a:t>1</a:t>
            </a:fld>
            <a:endParaRPr lang="en-US"/>
          </a:p>
        </p:txBody>
      </p:sp>
    </p:spTree>
    <p:extLst>
      <p:ext uri="{BB962C8B-B14F-4D97-AF65-F5344CB8AC3E}">
        <p14:creationId xmlns:p14="http://schemas.microsoft.com/office/powerpoint/2010/main" val="264328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F66B3-720B-4E07-BFB1-B5EB2E37E4A0}" type="slidenum">
              <a:rPr lang="en-US" smtClean="0"/>
              <a:t>10</a:t>
            </a:fld>
            <a:endParaRPr lang="en-US"/>
          </a:p>
        </p:txBody>
      </p:sp>
    </p:spTree>
    <p:extLst>
      <p:ext uri="{BB962C8B-B14F-4D97-AF65-F5344CB8AC3E}">
        <p14:creationId xmlns:p14="http://schemas.microsoft.com/office/powerpoint/2010/main" val="133583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F66B3-720B-4E07-BFB1-B5EB2E37E4A0}" type="slidenum">
              <a:rPr lang="en-US" smtClean="0"/>
              <a:t>12</a:t>
            </a:fld>
            <a:endParaRPr lang="en-US"/>
          </a:p>
        </p:txBody>
      </p:sp>
    </p:spTree>
    <p:extLst>
      <p:ext uri="{BB962C8B-B14F-4D97-AF65-F5344CB8AC3E}">
        <p14:creationId xmlns:p14="http://schemas.microsoft.com/office/powerpoint/2010/main" val="328306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is the impact of a school psychologist shortage on your role and function?</a:t>
            </a:r>
          </a:p>
          <a:p>
            <a:r>
              <a:rPr lang="en-US"/>
              <a:t>https://www.polleverywhere.com/free_text_polls/Z7b6VNzzU3CDTSpKflM6k</a:t>
            </a:r>
          </a:p>
        </p:txBody>
      </p:sp>
      <p:sp>
        <p:nvSpPr>
          <p:cNvPr id="4" name="Slide Number Placeholder 3"/>
          <p:cNvSpPr>
            <a:spLocks noGrp="1"/>
          </p:cNvSpPr>
          <p:nvPr>
            <p:ph type="sldNum" sz="quarter" idx="5"/>
          </p:nvPr>
        </p:nvSpPr>
        <p:spPr/>
        <p:txBody>
          <a:bodyPr/>
          <a:lstStyle/>
          <a:p>
            <a:fld id="{835F66B3-720B-4E07-BFB1-B5EB2E37E4A0}" type="slidenum">
              <a:rPr lang="en-US" smtClean="0"/>
              <a:t>13</a:t>
            </a:fld>
            <a:endParaRPr lang="en-US"/>
          </a:p>
        </p:txBody>
      </p:sp>
    </p:spTree>
    <p:extLst>
      <p:ext uri="{BB962C8B-B14F-4D97-AF65-F5344CB8AC3E}">
        <p14:creationId xmlns:p14="http://schemas.microsoft.com/office/powerpoint/2010/main" val="1268290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F66B3-720B-4E07-BFB1-B5EB2E37E4A0}" type="slidenum">
              <a:rPr lang="en-US" smtClean="0"/>
              <a:t>14</a:t>
            </a:fld>
            <a:endParaRPr lang="en-US"/>
          </a:p>
        </p:txBody>
      </p:sp>
    </p:spTree>
    <p:extLst>
      <p:ext uri="{BB962C8B-B14F-4D97-AF65-F5344CB8AC3E}">
        <p14:creationId xmlns:p14="http://schemas.microsoft.com/office/powerpoint/2010/main" val="362149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015AA9-3E4A-491F-817B-E2823B08C544}" type="slidenum">
              <a:rPr lang="en-US" altLang="en-US" smtClean="0"/>
              <a:pPr>
                <a:defRPr/>
              </a:pPr>
              <a:t>15</a:t>
            </a:fld>
            <a:endParaRPr lang="en-US" altLang="en-US"/>
          </a:p>
        </p:txBody>
      </p:sp>
    </p:spTree>
    <p:extLst>
      <p:ext uri="{BB962C8B-B14F-4D97-AF65-F5344CB8AC3E}">
        <p14:creationId xmlns:p14="http://schemas.microsoft.com/office/powerpoint/2010/main" val="1600495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F66B3-720B-4E07-BFB1-B5EB2E37E4A0}" type="slidenum">
              <a:rPr lang="en-US" smtClean="0"/>
              <a:t>16</a:t>
            </a:fld>
            <a:endParaRPr lang="en-US"/>
          </a:p>
        </p:txBody>
      </p:sp>
    </p:spTree>
    <p:extLst>
      <p:ext uri="{BB962C8B-B14F-4D97-AF65-F5344CB8AC3E}">
        <p14:creationId xmlns:p14="http://schemas.microsoft.com/office/powerpoint/2010/main" val="2420902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23">
              <a:defRPr/>
            </a:pPr>
            <a:endParaRPr lang="en-US" altLang="en-US" sz="2200" dirty="0"/>
          </a:p>
          <a:p>
            <a:endParaRPr lang="en-US" dirty="0"/>
          </a:p>
        </p:txBody>
      </p:sp>
      <p:sp>
        <p:nvSpPr>
          <p:cNvPr id="4" name="Slide Number Placeholder 3"/>
          <p:cNvSpPr>
            <a:spLocks noGrp="1"/>
          </p:cNvSpPr>
          <p:nvPr>
            <p:ph type="sldNum" sz="quarter" idx="10"/>
          </p:nvPr>
        </p:nvSpPr>
        <p:spPr/>
        <p:txBody>
          <a:bodyPr/>
          <a:lstStyle/>
          <a:p>
            <a:fld id="{D47362C3-F8F4-4443-BE51-414DAE206D80}" type="slidenum">
              <a:rPr lang="en-US" smtClean="0"/>
              <a:t>17</a:t>
            </a:fld>
            <a:endParaRPr lang="en-US"/>
          </a:p>
        </p:txBody>
      </p:sp>
    </p:spTree>
    <p:extLst>
      <p:ext uri="{BB962C8B-B14F-4D97-AF65-F5344CB8AC3E}">
        <p14:creationId xmlns:p14="http://schemas.microsoft.com/office/powerpoint/2010/main" val="306918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23">
              <a:defRPr/>
            </a:pPr>
            <a:endParaRPr lang="en-US" altLang="en-US" sz="2200" dirty="0"/>
          </a:p>
          <a:p>
            <a:endParaRPr lang="en-US" dirty="0"/>
          </a:p>
        </p:txBody>
      </p:sp>
      <p:sp>
        <p:nvSpPr>
          <p:cNvPr id="4" name="Slide Number Placeholder 3"/>
          <p:cNvSpPr>
            <a:spLocks noGrp="1"/>
          </p:cNvSpPr>
          <p:nvPr>
            <p:ph type="sldNum" sz="quarter" idx="10"/>
          </p:nvPr>
        </p:nvSpPr>
        <p:spPr/>
        <p:txBody>
          <a:bodyPr/>
          <a:lstStyle/>
          <a:p>
            <a:fld id="{D47362C3-F8F4-4443-BE51-414DAE206D80}" type="slidenum">
              <a:rPr lang="en-US" smtClean="0"/>
              <a:t>18</a:t>
            </a:fld>
            <a:endParaRPr lang="en-US"/>
          </a:p>
        </p:txBody>
      </p:sp>
    </p:spTree>
    <p:extLst>
      <p:ext uri="{BB962C8B-B14F-4D97-AF65-F5344CB8AC3E}">
        <p14:creationId xmlns:p14="http://schemas.microsoft.com/office/powerpoint/2010/main" val="1853394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F66B3-720B-4E07-BFB1-B5EB2E37E4A0}" type="slidenum">
              <a:rPr lang="en-US" smtClean="0"/>
              <a:t>20</a:t>
            </a:fld>
            <a:endParaRPr lang="en-US"/>
          </a:p>
        </p:txBody>
      </p:sp>
    </p:spTree>
    <p:extLst>
      <p:ext uri="{BB962C8B-B14F-4D97-AF65-F5344CB8AC3E}">
        <p14:creationId xmlns:p14="http://schemas.microsoft.com/office/powerpoint/2010/main" val="2867741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35F66B3-720B-4E07-BFB1-B5EB2E37E4A0}" type="slidenum">
              <a:rPr lang="en-US" smtClean="0"/>
              <a:t>21</a:t>
            </a:fld>
            <a:endParaRPr lang="en-US"/>
          </a:p>
        </p:txBody>
      </p:sp>
    </p:spTree>
    <p:extLst>
      <p:ext uri="{BB962C8B-B14F-4D97-AF65-F5344CB8AC3E}">
        <p14:creationId xmlns:p14="http://schemas.microsoft.com/office/powerpoint/2010/main" val="319132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F66B3-720B-4E07-BFB1-B5EB2E37E4A0}" type="slidenum">
              <a:rPr lang="en-US" smtClean="0"/>
              <a:t>2</a:t>
            </a:fld>
            <a:endParaRPr lang="en-US"/>
          </a:p>
        </p:txBody>
      </p:sp>
    </p:spTree>
    <p:extLst>
      <p:ext uri="{BB962C8B-B14F-4D97-AF65-F5344CB8AC3E}">
        <p14:creationId xmlns:p14="http://schemas.microsoft.com/office/powerpoint/2010/main" val="592323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a:t>
            </a:r>
          </a:p>
        </p:txBody>
      </p:sp>
      <p:sp>
        <p:nvSpPr>
          <p:cNvPr id="4" name="Slide Number Placeholder 3"/>
          <p:cNvSpPr>
            <a:spLocks noGrp="1"/>
          </p:cNvSpPr>
          <p:nvPr>
            <p:ph type="sldNum" sz="quarter" idx="10"/>
          </p:nvPr>
        </p:nvSpPr>
        <p:spPr/>
        <p:txBody>
          <a:bodyPr/>
          <a:lstStyle/>
          <a:p>
            <a:fld id="{835F66B3-720B-4E07-BFB1-B5EB2E37E4A0}" type="slidenum">
              <a:rPr lang="en-US" smtClean="0"/>
              <a:t>22</a:t>
            </a:fld>
            <a:endParaRPr lang="en-US"/>
          </a:p>
        </p:txBody>
      </p:sp>
    </p:spTree>
    <p:extLst>
      <p:ext uri="{BB962C8B-B14F-4D97-AF65-F5344CB8AC3E}">
        <p14:creationId xmlns:p14="http://schemas.microsoft.com/office/powerpoint/2010/main" val="3963007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F66B3-720B-4E07-BFB1-B5EB2E37E4A0}" type="slidenum">
              <a:rPr lang="en-US" smtClean="0"/>
              <a:t>23</a:t>
            </a:fld>
            <a:endParaRPr lang="en-US"/>
          </a:p>
        </p:txBody>
      </p:sp>
    </p:spTree>
    <p:extLst>
      <p:ext uri="{BB962C8B-B14F-4D97-AF65-F5344CB8AC3E}">
        <p14:creationId xmlns:p14="http://schemas.microsoft.com/office/powerpoint/2010/main" val="32963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resources do you have to support your key message?</a:t>
            </a:r>
          </a:p>
          <a:p>
            <a:r>
              <a:rPr lang="en-US"/>
              <a:t>https://www.polleverywhere.com/multiple_choice_polls/7PZsRraZCuxzLxftBHvBZ?flow=Default&amp;onscreen=persist</a:t>
            </a:r>
          </a:p>
        </p:txBody>
      </p:sp>
      <p:sp>
        <p:nvSpPr>
          <p:cNvPr id="4" name="Slide Number Placeholder 3"/>
          <p:cNvSpPr>
            <a:spLocks noGrp="1"/>
          </p:cNvSpPr>
          <p:nvPr>
            <p:ph type="sldNum" sz="quarter" idx="5"/>
          </p:nvPr>
        </p:nvSpPr>
        <p:spPr/>
        <p:txBody>
          <a:bodyPr/>
          <a:lstStyle/>
          <a:p>
            <a:fld id="{835F66B3-720B-4E07-BFB1-B5EB2E37E4A0}" type="slidenum">
              <a:rPr lang="en-US" smtClean="0"/>
              <a:t>24</a:t>
            </a:fld>
            <a:endParaRPr lang="en-US"/>
          </a:p>
        </p:txBody>
      </p:sp>
    </p:spTree>
    <p:extLst>
      <p:ext uri="{BB962C8B-B14F-4D97-AF65-F5344CB8AC3E}">
        <p14:creationId xmlns:p14="http://schemas.microsoft.com/office/powerpoint/2010/main" val="580857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a:t>
            </a:r>
          </a:p>
        </p:txBody>
      </p:sp>
      <p:sp>
        <p:nvSpPr>
          <p:cNvPr id="4" name="Slide Number Placeholder 3"/>
          <p:cNvSpPr>
            <a:spLocks noGrp="1"/>
          </p:cNvSpPr>
          <p:nvPr>
            <p:ph type="sldNum" sz="quarter" idx="10"/>
          </p:nvPr>
        </p:nvSpPr>
        <p:spPr/>
        <p:txBody>
          <a:bodyPr/>
          <a:lstStyle/>
          <a:p>
            <a:fld id="{835F66B3-720B-4E07-BFB1-B5EB2E37E4A0}" type="slidenum">
              <a:rPr lang="en-US" smtClean="0"/>
              <a:t>25</a:t>
            </a:fld>
            <a:endParaRPr lang="en-US"/>
          </a:p>
        </p:txBody>
      </p:sp>
    </p:spTree>
    <p:extLst>
      <p:ext uri="{BB962C8B-B14F-4D97-AF65-F5344CB8AC3E}">
        <p14:creationId xmlns:p14="http://schemas.microsoft.com/office/powerpoint/2010/main" val="2973102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93F02-A105-40AD-80FB-BA0DAE7A0D63}" type="slidenum">
              <a:rPr lang="en-US" smtClean="0"/>
              <a:t>26</a:t>
            </a:fld>
            <a:endParaRPr lang="en-US" dirty="0"/>
          </a:p>
        </p:txBody>
      </p:sp>
    </p:spTree>
    <p:extLst>
      <p:ext uri="{BB962C8B-B14F-4D97-AF65-F5344CB8AC3E}">
        <p14:creationId xmlns:p14="http://schemas.microsoft.com/office/powerpoint/2010/main" val="2019801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3" tIns="46662" rIns="93323" bIns="46662" anchor="b"/>
          <a:lstStyle>
            <a:lvl1pPr defTabSz="974725">
              <a:defRPr sz="2400">
                <a:solidFill>
                  <a:schemeClr val="tx1"/>
                </a:solidFill>
                <a:latin typeface="Arial" charset="0"/>
                <a:ea typeface="MS PGothic" pitchFamily="34" charset="-128"/>
              </a:defRPr>
            </a:lvl1pPr>
            <a:lvl2pPr marL="742950" indent="-285750" defTabSz="974725">
              <a:defRPr sz="2400">
                <a:solidFill>
                  <a:schemeClr val="tx1"/>
                </a:solidFill>
                <a:latin typeface="Arial" charset="0"/>
                <a:ea typeface="MS PGothic" pitchFamily="34" charset="-128"/>
              </a:defRPr>
            </a:lvl2pPr>
            <a:lvl3pPr marL="1143000" indent="-228600" defTabSz="974725">
              <a:defRPr sz="2400">
                <a:solidFill>
                  <a:schemeClr val="tx1"/>
                </a:solidFill>
                <a:latin typeface="Arial" charset="0"/>
                <a:ea typeface="MS PGothic" pitchFamily="34" charset="-128"/>
              </a:defRPr>
            </a:lvl3pPr>
            <a:lvl4pPr marL="1600200" indent="-228600" defTabSz="974725">
              <a:defRPr sz="2400">
                <a:solidFill>
                  <a:schemeClr val="tx1"/>
                </a:solidFill>
                <a:latin typeface="Arial" charset="0"/>
                <a:ea typeface="MS PGothic" pitchFamily="34" charset="-128"/>
              </a:defRPr>
            </a:lvl4pPr>
            <a:lvl5pPr marL="2057400" indent="-228600" defTabSz="974725">
              <a:defRPr sz="2400">
                <a:solidFill>
                  <a:schemeClr val="tx1"/>
                </a:solidFill>
                <a:latin typeface="Arial" charset="0"/>
                <a:ea typeface="MS PGothic" pitchFamily="34" charset="-128"/>
              </a:defRPr>
            </a:lvl5pPr>
            <a:lvl6pPr marL="2514600" indent="-228600" defTabSz="974725"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974725"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974725"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974725"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fld id="{954EE180-4CDF-40FC-B906-A469CDE6F019}" type="slidenum">
              <a:rPr lang="en-US" altLang="en-US" sz="1200">
                <a:cs typeface="Arial" charset="0"/>
              </a:rPr>
              <a:pPr algn="r" eaLnBrk="1" hangingPunct="1"/>
              <a:t>27</a:t>
            </a:fld>
            <a:endParaRPr lang="en-US" altLang="en-US" sz="1200">
              <a:cs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a:t>
            </a:r>
          </a:p>
        </p:txBody>
      </p:sp>
      <p:sp>
        <p:nvSpPr>
          <p:cNvPr id="4" name="Slide Number Placeholder 3"/>
          <p:cNvSpPr>
            <a:spLocks noGrp="1"/>
          </p:cNvSpPr>
          <p:nvPr>
            <p:ph type="sldNum" sz="quarter" idx="10"/>
          </p:nvPr>
        </p:nvSpPr>
        <p:spPr/>
        <p:txBody>
          <a:bodyPr/>
          <a:lstStyle/>
          <a:p>
            <a:fld id="{835F66B3-720B-4E07-BFB1-B5EB2E37E4A0}" type="slidenum">
              <a:rPr lang="en-US" smtClean="0"/>
              <a:t>28</a:t>
            </a:fld>
            <a:endParaRPr lang="en-US"/>
          </a:p>
        </p:txBody>
      </p:sp>
    </p:spTree>
    <p:extLst>
      <p:ext uri="{BB962C8B-B14F-4D97-AF65-F5344CB8AC3E}">
        <p14:creationId xmlns:p14="http://schemas.microsoft.com/office/powerpoint/2010/main" val="1596602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F66B3-720B-4E07-BFB1-B5EB2E37E4A0}" type="slidenum">
              <a:rPr lang="en-US" smtClean="0"/>
              <a:t>29</a:t>
            </a:fld>
            <a:endParaRPr lang="en-US"/>
          </a:p>
        </p:txBody>
      </p:sp>
    </p:spTree>
    <p:extLst>
      <p:ext uri="{BB962C8B-B14F-4D97-AF65-F5344CB8AC3E}">
        <p14:creationId xmlns:p14="http://schemas.microsoft.com/office/powerpoint/2010/main" val="3104294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direct relationship between problem, action, benefit is critical to comprehension.  You want to adjust messages to the audience.</a:t>
            </a:r>
          </a:p>
          <a:p>
            <a:endParaRPr lang="en-US" altLang="en-US"/>
          </a:p>
          <a:p>
            <a:pPr eaLnBrk="1" hangingPunct="1"/>
            <a:r>
              <a:rPr lang="en-US" altLang="en-US" b="1">
                <a:latin typeface="Tahoma" pitchFamily="34" charset="0"/>
              </a:rPr>
              <a:t>Students </a:t>
            </a:r>
            <a:r>
              <a:rPr lang="en-US" altLang="en-US">
                <a:latin typeface="Tahoma" pitchFamily="34" charset="0"/>
              </a:rPr>
              <a:t>(academic scores, behavior data, attendance, referrals).</a:t>
            </a:r>
          </a:p>
          <a:p>
            <a:pPr eaLnBrk="1" hangingPunct="1"/>
            <a:r>
              <a:rPr lang="en-US" altLang="en-US" b="1">
                <a:latin typeface="Tahoma" pitchFamily="34" charset="0"/>
              </a:rPr>
              <a:t>Staff </a:t>
            </a:r>
            <a:r>
              <a:rPr lang="en-US" altLang="en-US">
                <a:latin typeface="Tahoma" pitchFamily="34" charset="0"/>
              </a:rPr>
              <a:t>(morale, skills, collaboration, classroom climate, professional development).</a:t>
            </a:r>
          </a:p>
          <a:p>
            <a:pPr eaLnBrk="1" hangingPunct="1"/>
            <a:r>
              <a:rPr lang="en-US" altLang="en-US" b="1">
                <a:latin typeface="Tahoma" pitchFamily="34" charset="0"/>
              </a:rPr>
              <a:t>Parents</a:t>
            </a:r>
            <a:r>
              <a:rPr lang="en-US" altLang="en-US">
                <a:latin typeface="Tahoma" pitchFamily="34" charset="0"/>
              </a:rPr>
              <a:t> (involvement, collaboration, communication). </a:t>
            </a:r>
          </a:p>
          <a:p>
            <a:pPr eaLnBrk="1" hangingPunct="1"/>
            <a:r>
              <a:rPr lang="en-US" altLang="en-US" b="1">
                <a:latin typeface="Tahoma" pitchFamily="34" charset="0"/>
              </a:rPr>
              <a:t>Administration </a:t>
            </a:r>
            <a:r>
              <a:rPr lang="en-US" altLang="en-US">
                <a:latin typeface="Tahoma" pitchFamily="34" charset="0"/>
              </a:rPr>
              <a:t>(AYP, school climate, resource allocation, legal requirements, district agendas, academic priorities).</a:t>
            </a:r>
          </a:p>
          <a:p>
            <a:pPr eaLnBrk="1" hangingPunct="1"/>
            <a:r>
              <a:rPr lang="en-US" altLang="en-US" b="1">
                <a:latin typeface="Tahoma" pitchFamily="34" charset="0"/>
              </a:rPr>
              <a:t>Community</a:t>
            </a:r>
            <a:r>
              <a:rPr lang="en-US" altLang="en-US">
                <a:latin typeface="Tahoma" pitchFamily="34" charset="0"/>
              </a:rPr>
              <a:t> (access to services, collaboration, involvement, safety).</a:t>
            </a:r>
          </a:p>
          <a:p>
            <a:pPr eaLnBrk="1" hangingPunct="1">
              <a:buFont typeface="Times" pitchFamily="-109" charset="0"/>
              <a:buNone/>
            </a:pPr>
            <a:r>
              <a:rPr lang="en-US" altLang="en-US">
                <a:solidFill>
                  <a:srgbClr val="CE3C00"/>
                </a:solidFill>
                <a:latin typeface="Tahoma" pitchFamily="34" charset="0"/>
              </a:rPr>
              <a:t>(Tip: Ground problem in assessment/data.)</a:t>
            </a:r>
            <a:endParaRPr lang="en-US" altLang="en-US">
              <a:latin typeface="Tahoma" pitchFamily="34" charset="0"/>
            </a:endParaRPr>
          </a:p>
          <a:p>
            <a:endParaRPr lang="en-US" altLang="en-US"/>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charset="0"/>
                <a:ea typeface="MS PGothic" pitchFamily="34" charset="-128"/>
              </a:defRPr>
            </a:lvl1pPr>
            <a:lvl2pPr marL="742950" indent="-285750" defTabSz="933450">
              <a:defRPr sz="2400">
                <a:solidFill>
                  <a:schemeClr val="tx1"/>
                </a:solidFill>
                <a:latin typeface="Arial" charset="0"/>
                <a:ea typeface="MS PGothic" pitchFamily="34" charset="-128"/>
              </a:defRPr>
            </a:lvl2pPr>
            <a:lvl3pPr marL="1143000" indent="-228600" defTabSz="933450">
              <a:defRPr sz="2400">
                <a:solidFill>
                  <a:schemeClr val="tx1"/>
                </a:solidFill>
                <a:latin typeface="Arial" charset="0"/>
                <a:ea typeface="MS PGothic" pitchFamily="34" charset="-128"/>
              </a:defRPr>
            </a:lvl3pPr>
            <a:lvl4pPr marL="1600200" indent="-228600" defTabSz="933450">
              <a:defRPr sz="2400">
                <a:solidFill>
                  <a:schemeClr val="tx1"/>
                </a:solidFill>
                <a:latin typeface="Arial" charset="0"/>
                <a:ea typeface="MS PGothic" pitchFamily="34" charset="-128"/>
              </a:defRPr>
            </a:lvl4pPr>
            <a:lvl5pPr marL="2057400" indent="-228600" defTabSz="933450">
              <a:defRPr sz="2400">
                <a:solidFill>
                  <a:schemeClr val="tx1"/>
                </a:solidFill>
                <a:latin typeface="Arial" charset="0"/>
                <a:ea typeface="MS PGothic" pitchFamily="34" charset="-128"/>
              </a:defRPr>
            </a:lvl5pPr>
            <a:lvl6pPr marL="2514600" indent="-228600" defTabSz="93345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93345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93345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933450" eaLnBrk="0" fontAlgn="base" hangingPunct="0">
              <a:spcBef>
                <a:spcPct val="0"/>
              </a:spcBef>
              <a:spcAft>
                <a:spcPct val="0"/>
              </a:spcAft>
              <a:defRPr sz="2400">
                <a:solidFill>
                  <a:schemeClr val="tx1"/>
                </a:solidFill>
                <a:latin typeface="Arial" charset="0"/>
                <a:ea typeface="MS PGothic" pitchFamily="34" charset="-128"/>
              </a:defRPr>
            </a:lvl9pPr>
          </a:lstStyle>
          <a:p>
            <a:fld id="{675FAB54-6572-4846-913E-160E3EB948C1}" type="slidenum">
              <a:rPr lang="en-US" altLang="en-US" sz="1200"/>
              <a:pPr/>
              <a:t>30</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F66B3-720B-4E07-BFB1-B5EB2E37E4A0}" type="slidenum">
              <a:rPr lang="en-US" smtClean="0"/>
              <a:t>31</a:t>
            </a:fld>
            <a:endParaRPr lang="en-US"/>
          </a:p>
        </p:txBody>
      </p:sp>
    </p:spTree>
    <p:extLst>
      <p:ext uri="{BB962C8B-B14F-4D97-AF65-F5344CB8AC3E}">
        <p14:creationId xmlns:p14="http://schemas.microsoft.com/office/powerpoint/2010/main" val="250466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do you hope to learn from today's discussion?</a:t>
            </a:r>
          </a:p>
          <a:p>
            <a:r>
              <a:rPr lang="en-US"/>
              <a:t>https://www.polleverywhere.com/free_text_polls/LNwK557TDFoNl7wz3Q8Mm</a:t>
            </a:r>
          </a:p>
        </p:txBody>
      </p:sp>
      <p:sp>
        <p:nvSpPr>
          <p:cNvPr id="4" name="Slide Number Placeholder 3"/>
          <p:cNvSpPr>
            <a:spLocks noGrp="1"/>
          </p:cNvSpPr>
          <p:nvPr>
            <p:ph type="sldNum" sz="quarter" idx="5"/>
          </p:nvPr>
        </p:nvSpPr>
        <p:spPr/>
        <p:txBody>
          <a:bodyPr/>
          <a:lstStyle/>
          <a:p>
            <a:fld id="{835F66B3-720B-4E07-BFB1-B5EB2E37E4A0}" type="slidenum">
              <a:rPr lang="en-US" smtClean="0"/>
              <a:t>3</a:t>
            </a:fld>
            <a:endParaRPr lang="en-US"/>
          </a:p>
        </p:txBody>
      </p:sp>
    </p:spTree>
    <p:extLst>
      <p:ext uri="{BB962C8B-B14F-4D97-AF65-F5344CB8AC3E}">
        <p14:creationId xmlns:p14="http://schemas.microsoft.com/office/powerpoint/2010/main" val="1566979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a:t>
            </a:r>
          </a:p>
        </p:txBody>
      </p:sp>
      <p:sp>
        <p:nvSpPr>
          <p:cNvPr id="4" name="Slide Number Placeholder 3"/>
          <p:cNvSpPr>
            <a:spLocks noGrp="1"/>
          </p:cNvSpPr>
          <p:nvPr>
            <p:ph type="sldNum" sz="quarter" idx="10"/>
          </p:nvPr>
        </p:nvSpPr>
        <p:spPr/>
        <p:txBody>
          <a:bodyPr/>
          <a:lstStyle/>
          <a:p>
            <a:fld id="{835F66B3-720B-4E07-BFB1-B5EB2E37E4A0}" type="slidenum">
              <a:rPr lang="en-US" smtClean="0"/>
              <a:t>34</a:t>
            </a:fld>
            <a:endParaRPr lang="en-US"/>
          </a:p>
        </p:txBody>
      </p:sp>
    </p:spTree>
    <p:extLst>
      <p:ext uri="{BB962C8B-B14F-4D97-AF65-F5344CB8AC3E}">
        <p14:creationId xmlns:p14="http://schemas.microsoft.com/office/powerpoint/2010/main" val="2178866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a:t>
            </a:r>
          </a:p>
        </p:txBody>
      </p:sp>
      <p:sp>
        <p:nvSpPr>
          <p:cNvPr id="4" name="Slide Number Placeholder 3"/>
          <p:cNvSpPr>
            <a:spLocks noGrp="1"/>
          </p:cNvSpPr>
          <p:nvPr>
            <p:ph type="sldNum" sz="quarter" idx="10"/>
          </p:nvPr>
        </p:nvSpPr>
        <p:spPr/>
        <p:txBody>
          <a:bodyPr/>
          <a:lstStyle/>
          <a:p>
            <a:fld id="{835F66B3-720B-4E07-BFB1-B5EB2E37E4A0}" type="slidenum">
              <a:rPr lang="en-US" smtClean="0"/>
              <a:t>35</a:t>
            </a:fld>
            <a:endParaRPr lang="en-US"/>
          </a:p>
        </p:txBody>
      </p:sp>
    </p:spTree>
    <p:extLst>
      <p:ext uri="{BB962C8B-B14F-4D97-AF65-F5344CB8AC3E}">
        <p14:creationId xmlns:p14="http://schemas.microsoft.com/office/powerpoint/2010/main" val="1481152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a:t>
            </a:r>
          </a:p>
        </p:txBody>
      </p:sp>
      <p:sp>
        <p:nvSpPr>
          <p:cNvPr id="4" name="Slide Number Placeholder 3"/>
          <p:cNvSpPr>
            <a:spLocks noGrp="1"/>
          </p:cNvSpPr>
          <p:nvPr>
            <p:ph type="sldNum" sz="quarter" idx="10"/>
          </p:nvPr>
        </p:nvSpPr>
        <p:spPr/>
        <p:txBody>
          <a:bodyPr/>
          <a:lstStyle/>
          <a:p>
            <a:fld id="{835F66B3-720B-4E07-BFB1-B5EB2E37E4A0}" type="slidenum">
              <a:rPr lang="en-US" smtClean="0"/>
              <a:t>36</a:t>
            </a:fld>
            <a:endParaRPr lang="en-US"/>
          </a:p>
        </p:txBody>
      </p:sp>
    </p:spTree>
    <p:extLst>
      <p:ext uri="{BB962C8B-B14F-4D97-AF65-F5344CB8AC3E}">
        <p14:creationId xmlns:p14="http://schemas.microsoft.com/office/powerpoint/2010/main" val="682575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a:t>
            </a:r>
          </a:p>
        </p:txBody>
      </p:sp>
      <p:sp>
        <p:nvSpPr>
          <p:cNvPr id="4" name="Slide Number Placeholder 3"/>
          <p:cNvSpPr>
            <a:spLocks noGrp="1"/>
          </p:cNvSpPr>
          <p:nvPr>
            <p:ph type="sldNum" sz="quarter" idx="10"/>
          </p:nvPr>
        </p:nvSpPr>
        <p:spPr/>
        <p:txBody>
          <a:bodyPr/>
          <a:lstStyle/>
          <a:p>
            <a:fld id="{835F66B3-720B-4E07-BFB1-B5EB2E37E4A0}" type="slidenum">
              <a:rPr lang="en-US" smtClean="0"/>
              <a:t>37</a:t>
            </a:fld>
            <a:endParaRPr lang="en-US"/>
          </a:p>
        </p:txBody>
      </p:sp>
    </p:spTree>
    <p:extLst>
      <p:ext uri="{BB962C8B-B14F-4D97-AF65-F5344CB8AC3E}">
        <p14:creationId xmlns:p14="http://schemas.microsoft.com/office/powerpoint/2010/main" val="2564674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a:t>
            </a:r>
          </a:p>
        </p:txBody>
      </p:sp>
      <p:sp>
        <p:nvSpPr>
          <p:cNvPr id="4" name="Slide Number Placeholder 3"/>
          <p:cNvSpPr>
            <a:spLocks noGrp="1"/>
          </p:cNvSpPr>
          <p:nvPr>
            <p:ph type="sldNum" sz="quarter" idx="10"/>
          </p:nvPr>
        </p:nvSpPr>
        <p:spPr/>
        <p:txBody>
          <a:bodyPr/>
          <a:lstStyle/>
          <a:p>
            <a:fld id="{835F66B3-720B-4E07-BFB1-B5EB2E37E4A0}" type="slidenum">
              <a:rPr lang="en-US" smtClean="0"/>
              <a:t>38</a:t>
            </a:fld>
            <a:endParaRPr lang="en-US"/>
          </a:p>
        </p:txBody>
      </p:sp>
    </p:spTree>
    <p:extLst>
      <p:ext uri="{BB962C8B-B14F-4D97-AF65-F5344CB8AC3E}">
        <p14:creationId xmlns:p14="http://schemas.microsoft.com/office/powerpoint/2010/main" val="3213708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a:t>
            </a:r>
          </a:p>
        </p:txBody>
      </p:sp>
      <p:sp>
        <p:nvSpPr>
          <p:cNvPr id="4" name="Slide Number Placeholder 3"/>
          <p:cNvSpPr>
            <a:spLocks noGrp="1"/>
          </p:cNvSpPr>
          <p:nvPr>
            <p:ph type="sldNum" sz="quarter" idx="10"/>
          </p:nvPr>
        </p:nvSpPr>
        <p:spPr/>
        <p:txBody>
          <a:bodyPr/>
          <a:lstStyle/>
          <a:p>
            <a:fld id="{835F66B3-720B-4E07-BFB1-B5EB2E37E4A0}" type="slidenum">
              <a:rPr lang="en-US" smtClean="0"/>
              <a:t>39</a:t>
            </a:fld>
            <a:endParaRPr lang="en-US"/>
          </a:p>
        </p:txBody>
      </p:sp>
    </p:spTree>
    <p:extLst>
      <p:ext uri="{BB962C8B-B14F-4D97-AF65-F5344CB8AC3E}">
        <p14:creationId xmlns:p14="http://schemas.microsoft.com/office/powerpoint/2010/main" val="1457684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5F66B3-720B-4E07-BFB1-B5EB2E37E4A0}" type="slidenum">
              <a:rPr lang="en-US" smtClean="0"/>
              <a:t>40</a:t>
            </a:fld>
            <a:endParaRPr lang="en-US"/>
          </a:p>
        </p:txBody>
      </p:sp>
    </p:spTree>
    <p:extLst>
      <p:ext uri="{BB962C8B-B14F-4D97-AF65-F5344CB8AC3E}">
        <p14:creationId xmlns:p14="http://schemas.microsoft.com/office/powerpoint/2010/main" val="2473228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Process for connecting with critical stakeholders</a:t>
            </a:r>
          </a:p>
          <a:p>
            <a:endParaRPr lang="en-US" dirty="0"/>
          </a:p>
          <a:p>
            <a:r>
              <a:rPr lang="en-US" dirty="0"/>
              <a:t>AA: In Texas, constantly</a:t>
            </a:r>
            <a:r>
              <a:rPr lang="en-US" baseline="0" dirty="0"/>
              <a:t> battling with psychologists. During one hearing on our title issue, our sponsoring legislator got confused and then easily swayed by legislators that were supporting the psychologists and thus she withdrew her bill from consideration.  Later in talking to her staff, she had our talking points sheet, but would an even briefer graphic been more impactful/easy to see/spot at a moment’s notice??</a:t>
            </a:r>
            <a:endParaRPr lang="en-US" dirty="0"/>
          </a:p>
          <a:p>
            <a:endParaRPr lang="en-US" dirty="0"/>
          </a:p>
        </p:txBody>
      </p:sp>
      <p:sp>
        <p:nvSpPr>
          <p:cNvPr id="4" name="Slide Number Placeholder 3"/>
          <p:cNvSpPr>
            <a:spLocks noGrp="1"/>
          </p:cNvSpPr>
          <p:nvPr>
            <p:ph type="sldNum" sz="quarter" idx="10"/>
          </p:nvPr>
        </p:nvSpPr>
        <p:spPr/>
        <p:txBody>
          <a:bodyPr/>
          <a:lstStyle/>
          <a:p>
            <a:fld id="{835F66B3-720B-4E07-BFB1-B5EB2E37E4A0}" type="slidenum">
              <a:rPr lang="en-US" smtClean="0"/>
              <a:t>41</a:t>
            </a:fld>
            <a:endParaRPr lang="en-US"/>
          </a:p>
        </p:txBody>
      </p:sp>
    </p:spTree>
    <p:extLst>
      <p:ext uri="{BB962C8B-B14F-4D97-AF65-F5344CB8AC3E}">
        <p14:creationId xmlns:p14="http://schemas.microsoft.com/office/powerpoint/2010/main" val="1907433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do we need to increase the number of school psychologists in Georgia?</a:t>
            </a:r>
          </a:p>
          <a:p>
            <a:r>
              <a:rPr lang="en-US"/>
              <a:t>https://www.polleverywhere.com/free_text_polls/aUJb26SAw7XFGzfbcpsEK</a:t>
            </a:r>
          </a:p>
        </p:txBody>
      </p:sp>
      <p:sp>
        <p:nvSpPr>
          <p:cNvPr id="4" name="Slide Number Placeholder 3"/>
          <p:cNvSpPr>
            <a:spLocks noGrp="1"/>
          </p:cNvSpPr>
          <p:nvPr>
            <p:ph type="sldNum" sz="quarter" idx="5"/>
          </p:nvPr>
        </p:nvSpPr>
        <p:spPr/>
        <p:txBody>
          <a:bodyPr/>
          <a:lstStyle/>
          <a:p>
            <a:fld id="{835F66B3-720B-4E07-BFB1-B5EB2E37E4A0}" type="slidenum">
              <a:rPr lang="en-US" smtClean="0"/>
              <a:t>43</a:t>
            </a:fld>
            <a:endParaRPr lang="en-US"/>
          </a:p>
        </p:txBody>
      </p:sp>
    </p:spTree>
    <p:extLst>
      <p:ext uri="{BB962C8B-B14F-4D97-AF65-F5344CB8AC3E}">
        <p14:creationId xmlns:p14="http://schemas.microsoft.com/office/powerpoint/2010/main" val="618458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F66B3-720B-4E07-BFB1-B5EB2E37E4A0}" type="slidenum">
              <a:rPr lang="en-US" smtClean="0"/>
              <a:t>47</a:t>
            </a:fld>
            <a:endParaRPr lang="en-US"/>
          </a:p>
        </p:txBody>
      </p:sp>
    </p:spTree>
    <p:extLst>
      <p:ext uri="{BB962C8B-B14F-4D97-AF65-F5344CB8AC3E}">
        <p14:creationId xmlns:p14="http://schemas.microsoft.com/office/powerpoint/2010/main" val="371996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F66B3-720B-4E07-BFB1-B5EB2E37E4A0}" type="slidenum">
              <a:rPr lang="en-US" smtClean="0"/>
              <a:t>4</a:t>
            </a:fld>
            <a:endParaRPr lang="en-US"/>
          </a:p>
        </p:txBody>
      </p:sp>
    </p:spTree>
    <p:extLst>
      <p:ext uri="{BB962C8B-B14F-4D97-AF65-F5344CB8AC3E}">
        <p14:creationId xmlns:p14="http://schemas.microsoft.com/office/powerpoint/2010/main" val="1594621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F66B3-720B-4E07-BFB1-B5EB2E37E4A0}" type="slidenum">
              <a:rPr lang="en-US" smtClean="0"/>
              <a:t>48</a:t>
            </a:fld>
            <a:endParaRPr lang="en-US"/>
          </a:p>
        </p:txBody>
      </p:sp>
    </p:spTree>
    <p:extLst>
      <p:ext uri="{BB962C8B-B14F-4D97-AF65-F5344CB8AC3E}">
        <p14:creationId xmlns:p14="http://schemas.microsoft.com/office/powerpoint/2010/main" val="3011065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This presentation was:</a:t>
            </a:r>
          </a:p>
          <a:p>
            <a:r>
              <a:rPr lang="en-US"/>
              <a:t>https://www.polleverywhere.com/multiple_choice_polls/Ldq1y6aigm8TxWq?flow=Default&amp;onscreen=persist</a:t>
            </a:r>
          </a:p>
        </p:txBody>
      </p:sp>
      <p:sp>
        <p:nvSpPr>
          <p:cNvPr id="4" name="Slide Number Placeholder 3"/>
          <p:cNvSpPr>
            <a:spLocks noGrp="1"/>
          </p:cNvSpPr>
          <p:nvPr>
            <p:ph type="sldNum" sz="quarter" idx="5"/>
          </p:nvPr>
        </p:nvSpPr>
        <p:spPr/>
        <p:txBody>
          <a:bodyPr/>
          <a:lstStyle/>
          <a:p>
            <a:fld id="{835F66B3-720B-4E07-BFB1-B5EB2E37E4A0}" type="slidenum">
              <a:rPr lang="en-US" smtClean="0"/>
              <a:t>49</a:t>
            </a:fld>
            <a:endParaRPr lang="en-US"/>
          </a:p>
        </p:txBody>
      </p:sp>
    </p:spTree>
    <p:extLst>
      <p:ext uri="{BB962C8B-B14F-4D97-AF65-F5344CB8AC3E}">
        <p14:creationId xmlns:p14="http://schemas.microsoft.com/office/powerpoint/2010/main" val="159648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AF237-36A2-9249-BE27-E6984602A70F}" type="slidenum">
              <a:rPr lang="en-US" smtClean="0"/>
              <a:t>5</a:t>
            </a:fld>
            <a:endParaRPr lang="en-US"/>
          </a:p>
        </p:txBody>
      </p:sp>
    </p:spTree>
    <p:extLst>
      <p:ext uri="{BB962C8B-B14F-4D97-AF65-F5344CB8AC3E}">
        <p14:creationId xmlns:p14="http://schemas.microsoft.com/office/powerpoint/2010/main" val="200554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F66B3-720B-4E07-BFB1-B5EB2E37E4A0}" type="slidenum">
              <a:rPr lang="en-US" smtClean="0"/>
              <a:t>6</a:t>
            </a:fld>
            <a:endParaRPr lang="en-US"/>
          </a:p>
        </p:txBody>
      </p:sp>
    </p:spTree>
    <p:extLst>
      <p:ext uri="{BB962C8B-B14F-4D97-AF65-F5344CB8AC3E}">
        <p14:creationId xmlns:p14="http://schemas.microsoft.com/office/powerpoint/2010/main" val="223430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F66B3-720B-4E07-BFB1-B5EB2E37E4A0}" type="slidenum">
              <a:rPr lang="en-US" smtClean="0"/>
              <a:t>7</a:t>
            </a:fld>
            <a:endParaRPr lang="en-US"/>
          </a:p>
        </p:txBody>
      </p:sp>
    </p:spTree>
    <p:extLst>
      <p:ext uri="{BB962C8B-B14F-4D97-AF65-F5344CB8AC3E}">
        <p14:creationId xmlns:p14="http://schemas.microsoft.com/office/powerpoint/2010/main" val="340167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is the school psychologist to student ratio at your school?</a:t>
            </a:r>
          </a:p>
          <a:p>
            <a:r>
              <a:rPr lang="en-US"/>
              <a:t>https://www.polleverywhere.com/multiple_choice_polls/lvWZc6MJiguEqUmJUSM7T?flow=Default&amp;onscreen=persist</a:t>
            </a:r>
          </a:p>
        </p:txBody>
      </p:sp>
      <p:sp>
        <p:nvSpPr>
          <p:cNvPr id="4" name="Slide Number Placeholder 3"/>
          <p:cNvSpPr>
            <a:spLocks noGrp="1"/>
          </p:cNvSpPr>
          <p:nvPr>
            <p:ph type="sldNum" sz="quarter" idx="5"/>
          </p:nvPr>
        </p:nvSpPr>
        <p:spPr/>
        <p:txBody>
          <a:bodyPr/>
          <a:lstStyle/>
          <a:p>
            <a:fld id="{835F66B3-720B-4E07-BFB1-B5EB2E37E4A0}" type="slidenum">
              <a:rPr lang="en-US" smtClean="0"/>
              <a:t>8</a:t>
            </a:fld>
            <a:endParaRPr lang="en-US"/>
          </a:p>
        </p:txBody>
      </p:sp>
    </p:spTree>
    <p:extLst>
      <p:ext uri="{BB962C8B-B14F-4D97-AF65-F5344CB8AC3E}">
        <p14:creationId xmlns:p14="http://schemas.microsoft.com/office/powerpoint/2010/main" val="119638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F66B3-720B-4E07-BFB1-B5EB2E37E4A0}" type="slidenum">
              <a:rPr lang="en-US" smtClean="0"/>
              <a:t>9</a:t>
            </a:fld>
            <a:endParaRPr lang="en-US"/>
          </a:p>
        </p:txBody>
      </p:sp>
    </p:spTree>
    <p:extLst>
      <p:ext uri="{BB962C8B-B14F-4D97-AF65-F5344CB8AC3E}">
        <p14:creationId xmlns:p14="http://schemas.microsoft.com/office/powerpoint/2010/main" val="176054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4D31E-F97A-6D46-A365-24EEA56BA3C0}"/>
              </a:ext>
            </a:extLst>
          </p:cNvPr>
          <p:cNvSpPr>
            <a:spLocks noGrp="1"/>
          </p:cNvSpPr>
          <p:nvPr>
            <p:ph type="ctrTitle"/>
          </p:nvPr>
        </p:nvSpPr>
        <p:spPr>
          <a:xfrm>
            <a:off x="1143000" y="1122363"/>
            <a:ext cx="6858000" cy="2387600"/>
          </a:xfrm>
        </p:spPr>
        <p:txBody>
          <a:bodyPr anchor="b"/>
          <a:lstStyle>
            <a:lvl1pPr algn="ctr">
              <a:defRPr sz="45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F17DDA-8A5B-5B42-8236-487BF24E546B}"/>
              </a:ext>
            </a:extLst>
          </p:cNvPr>
          <p:cNvSpPr>
            <a:spLocks noGrp="1"/>
          </p:cNvSpPr>
          <p:nvPr>
            <p:ph type="subTitle" idx="1"/>
          </p:nvPr>
        </p:nvSpPr>
        <p:spPr>
          <a:xfrm>
            <a:off x="1143000" y="3602038"/>
            <a:ext cx="6858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35029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04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131916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p:nvPr>
        </p:nvSpPr>
        <p:spPr>
          <a:xfrm>
            <a:off x="457200" y="2712768"/>
            <a:ext cx="8229600" cy="34133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3722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68"/>
            <a:ext cx="8229600" cy="1143000"/>
          </a:xfrm>
        </p:spPr>
        <p:txBody>
          <a:bodyPr/>
          <a:lstStyle>
            <a:lvl1pPr>
              <a:defRPr sz="3600" b="1" i="0" baseline="0"/>
            </a:lvl1pPr>
          </a:lstStyle>
          <a:p>
            <a:r>
              <a:rPr lang="en-US"/>
              <a:t>Click to edit Master title style</a:t>
            </a:r>
            <a:endParaRPr lang="en-US" dirty="0"/>
          </a:p>
        </p:txBody>
      </p:sp>
      <p:sp>
        <p:nvSpPr>
          <p:cNvPr id="4" name="Text Placeholder 2"/>
          <p:cNvSpPr>
            <a:spLocks noGrp="1"/>
          </p:cNvSpPr>
          <p:nvPr>
            <p:ph idx="1"/>
          </p:nvPr>
        </p:nvSpPr>
        <p:spPr>
          <a:xfrm>
            <a:off x="1371600" y="2438400"/>
            <a:ext cx="7315200" cy="3413397"/>
          </a:xfrm>
          <a:prstGeom prst="rect">
            <a:avLst/>
          </a:prstGeom>
        </p:spPr>
        <p:txBody>
          <a:bodyPr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0"/>
          </p:nvPr>
        </p:nvSpPr>
        <p:spPr>
          <a:xfrm>
            <a:off x="6553200" y="6356350"/>
            <a:ext cx="2133600" cy="365125"/>
          </a:xfrm>
          <a:prstGeom prst="rect">
            <a:avLst/>
          </a:prstGeom>
        </p:spPr>
        <p:txBody>
          <a:bodyPr/>
          <a:lstStyle>
            <a:lvl1pPr>
              <a:defRPr smtClean="0"/>
            </a:lvl1pPr>
          </a:lstStyle>
          <a:p>
            <a:pPr>
              <a:defRPr/>
            </a:pPr>
            <a:fld id="{726EC8DC-A65C-4496-8D71-0DFE94EFEC88}" type="slidenum">
              <a:rPr lang="en-US" altLang="en-US"/>
              <a:pPr>
                <a:defRPr/>
              </a:pPr>
              <a:t>‹#›</a:t>
            </a:fld>
            <a:endParaRPr lang="en-US" altLang="en-US"/>
          </a:p>
        </p:txBody>
      </p:sp>
    </p:spTree>
    <p:extLst>
      <p:ext uri="{BB962C8B-B14F-4D97-AF65-F5344CB8AC3E}">
        <p14:creationId xmlns:p14="http://schemas.microsoft.com/office/powerpoint/2010/main" val="85200805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30357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525388"/>
            <a:ext cx="8229600" cy="9127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p:nvPr>
        </p:nvSpPr>
        <p:spPr>
          <a:xfrm>
            <a:off x="457200" y="1596894"/>
            <a:ext cx="8229600" cy="4529270"/>
          </a:xfrm>
          <a:prstGeom prst="rect">
            <a:avLst/>
          </a:prstGeom>
        </p:spPr>
        <p:txBody>
          <a:bodyPr vert="horz" lIns="91440" tIns="45720" rIns="91440" bIns="45720"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0"/>
          </p:nvPr>
        </p:nvSpPr>
        <p:spPr>
          <a:xfrm>
            <a:off x="6553200" y="6356350"/>
            <a:ext cx="2133600" cy="365125"/>
          </a:xfrm>
          <a:prstGeom prst="rect">
            <a:avLst/>
          </a:prstGeom>
        </p:spPr>
        <p:txBody>
          <a:bodyPr/>
          <a:lstStyle/>
          <a:p>
            <a:fld id="{7C15797B-2B82-4634-911B-A87AE6915153}" type="slidenum">
              <a:rPr lang="en-US" smtClean="0"/>
              <a:t>‹#›</a:t>
            </a:fld>
            <a:endParaRPr lang="en-US"/>
          </a:p>
        </p:txBody>
      </p:sp>
    </p:spTree>
    <p:extLst>
      <p:ext uri="{BB962C8B-B14F-4D97-AF65-F5344CB8AC3E}">
        <p14:creationId xmlns:p14="http://schemas.microsoft.com/office/powerpoint/2010/main" val="1785281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02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52942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21481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5233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3149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6D35-CE15-8C4B-A580-BFB0B7181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10DC7-39AF-AF41-9DFE-A2496C8DE208}"/>
              </a:ext>
            </a:extLst>
          </p:cNvPr>
          <p:cNvSpPr>
            <a:spLocks noGrp="1"/>
          </p:cNvSpPr>
          <p:nvPr>
            <p:ph idx="1"/>
          </p:nvPr>
        </p:nvSpPr>
        <p:spPr>
          <a:xfrm>
            <a:off x="628650" y="1825625"/>
            <a:ext cx="7886700" cy="3771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328295-03EE-B442-954E-70ADAFC5F9AA}"/>
              </a:ext>
            </a:extLst>
          </p:cNvPr>
          <p:cNvSpPr>
            <a:spLocks noGrp="1"/>
          </p:cNvSpPr>
          <p:nvPr>
            <p:ph type="sldNum" sz="quarter" idx="12"/>
          </p:nvPr>
        </p:nvSpPr>
        <p:spPr/>
        <p:txBody>
          <a:bodyPr/>
          <a:lstStyle/>
          <a:p>
            <a:fld id="{5787EE68-CA05-9843-985F-785D8266FED9}" type="slidenum">
              <a:rPr lang="en-US" smtClean="0"/>
              <a:t>‹#›</a:t>
            </a:fld>
            <a:endParaRPr lang="en-US"/>
          </a:p>
        </p:txBody>
      </p:sp>
      <p:pic>
        <p:nvPicPr>
          <p:cNvPr id="8" name="Picture 7">
            <a:extLst>
              <a:ext uri="{FF2B5EF4-FFF2-40B4-BE49-F238E27FC236}">
                <a16:creationId xmlns:a16="http://schemas.microsoft.com/office/drawing/2014/main" id="{6F6455B4-0395-7641-AF51-452860A9E3B7}"/>
              </a:ext>
            </a:extLst>
          </p:cNvPr>
          <p:cNvPicPr>
            <a:picLocks noChangeAspect="1"/>
          </p:cNvPicPr>
          <p:nvPr/>
        </p:nvPicPr>
        <p:blipFill>
          <a:blip r:embed="rId2"/>
          <a:stretch>
            <a:fillRect/>
          </a:stretch>
        </p:blipFill>
        <p:spPr>
          <a:xfrm>
            <a:off x="0" y="5778500"/>
            <a:ext cx="9144000" cy="1079500"/>
          </a:xfrm>
          <a:prstGeom prst="rect">
            <a:avLst/>
          </a:prstGeom>
        </p:spPr>
      </p:pic>
    </p:spTree>
    <p:extLst>
      <p:ext uri="{BB962C8B-B14F-4D97-AF65-F5344CB8AC3E}">
        <p14:creationId xmlns:p14="http://schemas.microsoft.com/office/powerpoint/2010/main" val="3599054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131916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p:nvPr>
        </p:nvSpPr>
        <p:spPr>
          <a:xfrm>
            <a:off x="457200" y="2712766"/>
            <a:ext cx="8229600" cy="34133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3810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536"/>
            <a:ext cx="8229600" cy="1143000"/>
          </a:xfrm>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035E6C2D-606F-FD4E-AD88-4854A7252CC9}" type="slidenum">
              <a:rPr lang="en-US" smtClean="0"/>
              <a:pPr/>
              <a:t>‹#›</a:t>
            </a:fld>
            <a:endParaRPr lang="en-US" dirty="0"/>
          </a:p>
        </p:txBody>
      </p:sp>
    </p:spTree>
    <p:extLst>
      <p:ext uri="{BB962C8B-B14F-4D97-AF65-F5344CB8AC3E}">
        <p14:creationId xmlns:p14="http://schemas.microsoft.com/office/powerpoint/2010/main" val="322813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51000"/>
            <a:lum/>
          </a:blip>
          <a:srcRect/>
          <a:stretch>
            <a:fillRect t="-31000" b="-3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65AE-FA02-7342-899B-01FC08F531C6}"/>
              </a:ext>
            </a:extLst>
          </p:cNvPr>
          <p:cNvSpPr>
            <a:spLocks noGrp="1"/>
          </p:cNvSpPr>
          <p:nvPr>
            <p:ph type="title"/>
          </p:nvPr>
        </p:nvSpPr>
        <p:spPr>
          <a:xfrm>
            <a:off x="623888" y="1709739"/>
            <a:ext cx="7886700" cy="2852737"/>
          </a:xfrm>
        </p:spPr>
        <p:txBody>
          <a:bodyPr anchor="b"/>
          <a:lstStyle>
            <a:lvl1pPr>
              <a:defRPr sz="4500"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6B86C7C-55C7-9B41-8503-941E82DC5587}"/>
              </a:ext>
            </a:extLst>
          </p:cNvPr>
          <p:cNvSpPr>
            <a:spLocks noGrp="1"/>
          </p:cNvSpPr>
          <p:nvPr>
            <p:ph type="body" idx="1"/>
          </p:nvPr>
        </p:nvSpPr>
        <p:spPr>
          <a:xfrm>
            <a:off x="623888" y="4589464"/>
            <a:ext cx="7886700"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364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73A1-786A-7B4A-A4A7-601B66EE2F2B}"/>
              </a:ext>
            </a:extLst>
          </p:cNvPr>
          <p:cNvSpPr>
            <a:spLocks noGrp="1"/>
          </p:cNvSpPr>
          <p:nvPr>
            <p:ph type="title"/>
          </p:nvPr>
        </p:nvSpPr>
        <p:spPr>
          <a:xfrm>
            <a:off x="3801718" y="365126"/>
            <a:ext cx="4713632"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025F77A6-60A8-534B-A29C-56EFF4751BF9}"/>
              </a:ext>
            </a:extLst>
          </p:cNvPr>
          <p:cNvSpPr>
            <a:spLocks noGrp="1"/>
          </p:cNvSpPr>
          <p:nvPr>
            <p:ph sz="half" idx="2"/>
          </p:nvPr>
        </p:nvSpPr>
        <p:spPr>
          <a:xfrm>
            <a:off x="3801717" y="1825625"/>
            <a:ext cx="471363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816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73A1-786A-7B4A-A4A7-601B66EE2F2B}"/>
              </a:ext>
            </a:extLst>
          </p:cNvPr>
          <p:cNvSpPr>
            <a:spLocks noGrp="1"/>
          </p:cNvSpPr>
          <p:nvPr>
            <p:ph type="title"/>
          </p:nvPr>
        </p:nvSpPr>
        <p:spPr>
          <a:xfrm>
            <a:off x="628650" y="365126"/>
            <a:ext cx="4708663"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0EAFF3-8A97-354C-88AA-7CDB397D7543}"/>
              </a:ext>
            </a:extLst>
          </p:cNvPr>
          <p:cNvSpPr>
            <a:spLocks noGrp="1"/>
          </p:cNvSpPr>
          <p:nvPr>
            <p:ph sz="half" idx="1"/>
          </p:nvPr>
        </p:nvSpPr>
        <p:spPr>
          <a:xfrm>
            <a:off x="628650" y="1825625"/>
            <a:ext cx="47086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56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AD6B-642E-FB4F-AAEC-22D46BEF3662}"/>
              </a:ext>
            </a:extLst>
          </p:cNvPr>
          <p:cNvSpPr>
            <a:spLocks noGrp="1"/>
          </p:cNvSpPr>
          <p:nvPr>
            <p:ph type="title"/>
          </p:nvPr>
        </p:nvSpPr>
        <p:spPr>
          <a:xfrm>
            <a:off x="619125" y="1409700"/>
            <a:ext cx="3762375" cy="890588"/>
          </a:xfrm>
        </p:spPr>
        <p:txBody>
          <a:body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7097C43E-B7F8-D042-BCD1-E7CF30C1150F}"/>
              </a:ext>
            </a:extLst>
          </p:cNvPr>
          <p:cNvSpPr>
            <a:spLocks noGrp="1"/>
          </p:cNvSpPr>
          <p:nvPr>
            <p:ph type="pic" sz="quarter" idx="11"/>
          </p:nvPr>
        </p:nvSpPr>
        <p:spPr>
          <a:xfrm>
            <a:off x="4762501" y="1409700"/>
            <a:ext cx="3952874" cy="5041900"/>
          </a:xfrm>
        </p:spPr>
        <p:txBody>
          <a:bodyPr/>
          <a:lstStyle/>
          <a:p>
            <a:r>
              <a:rPr lang="en-US"/>
              <a:t>Click icon to add picture</a:t>
            </a:r>
          </a:p>
        </p:txBody>
      </p:sp>
      <p:sp>
        <p:nvSpPr>
          <p:cNvPr id="7" name="Content Placeholder 6">
            <a:extLst>
              <a:ext uri="{FF2B5EF4-FFF2-40B4-BE49-F238E27FC236}">
                <a16:creationId xmlns:a16="http://schemas.microsoft.com/office/drawing/2014/main" id="{8126D058-D56C-0143-B751-CCAC38E7D4A1}"/>
              </a:ext>
            </a:extLst>
          </p:cNvPr>
          <p:cNvSpPr>
            <a:spLocks noGrp="1"/>
          </p:cNvSpPr>
          <p:nvPr>
            <p:ph sz="quarter" idx="12"/>
          </p:nvPr>
        </p:nvSpPr>
        <p:spPr>
          <a:xfrm>
            <a:off x="619125" y="2477294"/>
            <a:ext cx="3762375" cy="3974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08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73A1-786A-7B4A-A4A7-601B66EE2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0EAFF3-8A97-354C-88AA-7CDB397D7543}"/>
              </a:ext>
            </a:extLst>
          </p:cNvPr>
          <p:cNvSpPr>
            <a:spLocks noGrp="1"/>
          </p:cNvSpPr>
          <p:nvPr>
            <p:ph sz="half" idx="1"/>
          </p:nvPr>
        </p:nvSpPr>
        <p:spPr>
          <a:xfrm>
            <a:off x="628650" y="1825625"/>
            <a:ext cx="3886200" cy="3811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5F77A6-60A8-534B-A29C-56EFF4751BF9}"/>
              </a:ext>
            </a:extLst>
          </p:cNvPr>
          <p:cNvSpPr>
            <a:spLocks noGrp="1"/>
          </p:cNvSpPr>
          <p:nvPr>
            <p:ph sz="half" idx="2"/>
          </p:nvPr>
        </p:nvSpPr>
        <p:spPr>
          <a:xfrm>
            <a:off x="4629150" y="1825625"/>
            <a:ext cx="3886200" cy="3811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0589FA6D-49C7-ED45-AB13-AC3F9FAA2AE1}"/>
              </a:ext>
            </a:extLst>
          </p:cNvPr>
          <p:cNvPicPr>
            <a:picLocks noChangeAspect="1"/>
          </p:cNvPicPr>
          <p:nvPr/>
        </p:nvPicPr>
        <p:blipFill>
          <a:blip r:embed="rId2"/>
          <a:stretch>
            <a:fillRect/>
          </a:stretch>
        </p:blipFill>
        <p:spPr>
          <a:xfrm>
            <a:off x="-14909" y="5771597"/>
            <a:ext cx="9144000" cy="1079500"/>
          </a:xfrm>
          <a:prstGeom prst="rect">
            <a:avLst/>
          </a:prstGeom>
        </p:spPr>
      </p:pic>
    </p:spTree>
    <p:extLst>
      <p:ext uri="{BB962C8B-B14F-4D97-AF65-F5344CB8AC3E}">
        <p14:creationId xmlns:p14="http://schemas.microsoft.com/office/powerpoint/2010/main" val="24481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6C42-4DCA-C94A-BB42-C7B579A6E1F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57A5DD-7D45-1E4F-875E-5D73F96CFCD8}"/>
              </a:ext>
            </a:extLst>
          </p:cNvPr>
          <p:cNvSpPr>
            <a:spLocks noGrp="1"/>
          </p:cNvSpPr>
          <p:nvPr>
            <p:ph type="body" idx="1"/>
          </p:nvPr>
        </p:nvSpPr>
        <p:spPr>
          <a:xfrm>
            <a:off x="646511" y="1888952"/>
            <a:ext cx="3868340" cy="417858"/>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F32E6-BD14-7B43-9769-AF56CFB43753}"/>
              </a:ext>
            </a:extLst>
          </p:cNvPr>
          <p:cNvSpPr>
            <a:spLocks noGrp="1"/>
          </p:cNvSpPr>
          <p:nvPr>
            <p:ph sz="half" idx="2"/>
          </p:nvPr>
        </p:nvSpPr>
        <p:spPr>
          <a:xfrm>
            <a:off x="629842" y="2505076"/>
            <a:ext cx="3868340" cy="3160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96C290-DDBC-964A-BDAB-C89549867CAD}"/>
              </a:ext>
            </a:extLst>
          </p:cNvPr>
          <p:cNvSpPr>
            <a:spLocks noGrp="1"/>
          </p:cNvSpPr>
          <p:nvPr>
            <p:ph type="body" sz="quarter" idx="3"/>
          </p:nvPr>
        </p:nvSpPr>
        <p:spPr>
          <a:xfrm>
            <a:off x="4629150" y="1888952"/>
            <a:ext cx="3887391" cy="437219"/>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C4D4EA1-D442-8A48-B39B-0CEC424D86F3}"/>
              </a:ext>
            </a:extLst>
          </p:cNvPr>
          <p:cNvSpPr>
            <a:spLocks noGrp="1"/>
          </p:cNvSpPr>
          <p:nvPr>
            <p:ph sz="quarter" idx="4"/>
          </p:nvPr>
        </p:nvSpPr>
        <p:spPr>
          <a:xfrm>
            <a:off x="4629150" y="2505076"/>
            <a:ext cx="3887391" cy="3160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BADBC4BE-C5AF-A54E-B96A-53B643783283}"/>
              </a:ext>
            </a:extLst>
          </p:cNvPr>
          <p:cNvPicPr>
            <a:picLocks noChangeAspect="1"/>
          </p:cNvPicPr>
          <p:nvPr/>
        </p:nvPicPr>
        <p:blipFill>
          <a:blip r:embed="rId2"/>
          <a:stretch>
            <a:fillRect/>
          </a:stretch>
        </p:blipFill>
        <p:spPr>
          <a:xfrm>
            <a:off x="0" y="5844209"/>
            <a:ext cx="9144000" cy="1079500"/>
          </a:xfrm>
          <a:prstGeom prst="rect">
            <a:avLst/>
          </a:prstGeom>
        </p:spPr>
      </p:pic>
    </p:spTree>
    <p:extLst>
      <p:ext uri="{BB962C8B-B14F-4D97-AF65-F5344CB8AC3E}">
        <p14:creationId xmlns:p14="http://schemas.microsoft.com/office/powerpoint/2010/main" val="20269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alphaModFix amt="51000"/>
            <a:lum/>
          </a:blip>
          <a:srcRect/>
          <a:stretch>
            <a:fillRect t="-31000" b="-3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EBE4-8352-8548-BC2F-1C6F3E77B18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B9C5ACB-72F6-4640-B897-693D836FB5AF}"/>
              </a:ext>
            </a:extLst>
          </p:cNvPr>
          <p:cNvSpPr>
            <a:spLocks noGrp="1"/>
          </p:cNvSpPr>
          <p:nvPr>
            <p:ph type="sldNum" sz="quarter" idx="12"/>
          </p:nvPr>
        </p:nvSpPr>
        <p:spPr/>
        <p:txBody>
          <a:bodyPr/>
          <a:lstStyle/>
          <a:p>
            <a:fld id="{5787EE68-CA05-9843-985F-785D8266FED9}" type="slidenum">
              <a:rPr lang="en-US" smtClean="0"/>
              <a:t>‹#›</a:t>
            </a:fld>
            <a:endParaRPr lang="en-US"/>
          </a:p>
        </p:txBody>
      </p:sp>
      <p:pic>
        <p:nvPicPr>
          <p:cNvPr id="7" name="Picture 6">
            <a:extLst>
              <a:ext uri="{FF2B5EF4-FFF2-40B4-BE49-F238E27FC236}">
                <a16:creationId xmlns:a16="http://schemas.microsoft.com/office/drawing/2014/main" id="{3B491E49-81D9-D44F-B999-9DE49DA3578B}"/>
              </a:ext>
            </a:extLst>
          </p:cNvPr>
          <p:cNvPicPr>
            <a:picLocks noChangeAspect="1"/>
          </p:cNvPicPr>
          <p:nvPr/>
        </p:nvPicPr>
        <p:blipFill>
          <a:blip r:embed="rId3"/>
          <a:stretch>
            <a:fillRect/>
          </a:stretch>
        </p:blipFill>
        <p:spPr>
          <a:xfrm>
            <a:off x="0" y="5772150"/>
            <a:ext cx="9144000" cy="1079500"/>
          </a:xfrm>
          <a:prstGeom prst="rect">
            <a:avLst/>
          </a:prstGeom>
        </p:spPr>
      </p:pic>
    </p:spTree>
    <p:extLst>
      <p:ext uri="{BB962C8B-B14F-4D97-AF65-F5344CB8AC3E}">
        <p14:creationId xmlns:p14="http://schemas.microsoft.com/office/powerpoint/2010/main" val="273077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AB4073-A509-6C4A-9FB8-E773DC6A88E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2D138B-D552-C24B-9E5D-EB252C2224B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F9963EA-660D-7243-A3BD-D15B37B0AB1C}"/>
              </a:ext>
            </a:extLst>
          </p:cNvPr>
          <p:cNvSpPr>
            <a:spLocks noGrp="1"/>
          </p:cNvSpPr>
          <p:nvPr>
            <p:ph type="sldNum" sz="quarter" idx="4"/>
          </p:nvPr>
        </p:nvSpPr>
        <p:spPr>
          <a:xfrm>
            <a:off x="628650" y="6311901"/>
            <a:ext cx="32609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87EE68-CA05-9843-985F-785D8266FED9}" type="slidenum">
              <a:rPr lang="en-US" smtClean="0"/>
              <a:t>‹#›</a:t>
            </a:fld>
            <a:endParaRPr lang="en-US"/>
          </a:p>
        </p:txBody>
      </p:sp>
    </p:spTree>
    <p:extLst>
      <p:ext uri="{BB962C8B-B14F-4D97-AF65-F5344CB8AC3E}">
        <p14:creationId xmlns:p14="http://schemas.microsoft.com/office/powerpoint/2010/main" val="111824038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76" r:id="rId16"/>
    <p:sldLayoutId id="2147483677" r:id="rId17"/>
    <p:sldLayoutId id="2147483678" r:id="rId18"/>
    <p:sldLayoutId id="2147483679" r:id="rId19"/>
    <p:sldLayoutId id="2147483655" r:id="rId20"/>
    <p:sldLayoutId id="2147483697" r:id="rId21"/>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irectpoll.co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thenounproject.com/" TargetMode="External"/><Relationship Id="rId5" Type="http://schemas.openxmlformats.org/officeDocument/2006/relationships/hyperlink" Target="https://www.hubspot.com/infographic-templates" TargetMode="External"/><Relationship Id="rId4" Type="http://schemas.openxmlformats.org/officeDocument/2006/relationships/hyperlink" Target="http://www.piktochart.co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natev@usf.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smhcollaborative.org/" TargetMode="External"/><Relationship Id="rId5" Type="http://schemas.openxmlformats.org/officeDocument/2006/relationships/hyperlink" Target="https://www.nasponline.org/research-and-policy/policy-priorities/critical-policy-issues/shortage-of-school-psychologists" TargetMode="External"/><Relationship Id="rId4" Type="http://schemas.openxmlformats.org/officeDocument/2006/relationships/hyperlink" Target="https://www.nasponline.org/resources-and-publications/resources-and-podcasts/school-psychology/shortages-in-school-psychology-resource-guid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ormAutofit fontScale="90000"/>
          </a:bodyPr>
          <a:lstStyle/>
          <a:p>
            <a:r>
              <a:rPr lang="en-US" dirty="0"/>
              <a:t>Addressing School Psychologist Shortages Through Advocacy and Strategic Communication</a:t>
            </a:r>
          </a:p>
        </p:txBody>
      </p:sp>
      <p:sp>
        <p:nvSpPr>
          <p:cNvPr id="3" name="Subtitle 2"/>
          <p:cNvSpPr>
            <a:spLocks noGrp="1"/>
          </p:cNvSpPr>
          <p:nvPr>
            <p:ph type="subTitle" idx="1"/>
          </p:nvPr>
        </p:nvSpPr>
        <p:spPr>
          <a:xfrm>
            <a:off x="1143000" y="3602038"/>
            <a:ext cx="6858000" cy="1655762"/>
          </a:xfrm>
        </p:spPr>
        <p:txBody>
          <a:bodyPr>
            <a:normAutofit/>
          </a:bodyPr>
          <a:lstStyle/>
          <a:p>
            <a:pPr>
              <a:lnSpc>
                <a:spcPct val="120000"/>
              </a:lnSpc>
            </a:pPr>
            <a:r>
              <a:rPr lang="en-US" dirty="0"/>
              <a:t>Nate von der Embse, Ph.D., NCSP</a:t>
            </a:r>
          </a:p>
          <a:p>
            <a:pPr>
              <a:lnSpc>
                <a:spcPct val="120000"/>
              </a:lnSpc>
            </a:pPr>
            <a:r>
              <a:rPr lang="en-US" dirty="0"/>
              <a:t>Associate Professor of School Psychology</a:t>
            </a:r>
          </a:p>
          <a:p>
            <a:pPr>
              <a:lnSpc>
                <a:spcPct val="120000"/>
              </a:lnSpc>
            </a:pPr>
            <a:r>
              <a:rPr lang="en-US" dirty="0"/>
              <a:t>University of South Florida</a:t>
            </a:r>
          </a:p>
        </p:txBody>
      </p:sp>
    </p:spTree>
    <p:extLst>
      <p:ext uri="{BB962C8B-B14F-4D97-AF65-F5344CB8AC3E}">
        <p14:creationId xmlns:p14="http://schemas.microsoft.com/office/powerpoint/2010/main" val="2010354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897E-EF84-9946-BEFF-9F9CE2BAB606}"/>
              </a:ext>
            </a:extLst>
          </p:cNvPr>
          <p:cNvSpPr>
            <a:spLocks noGrp="1"/>
          </p:cNvSpPr>
          <p:nvPr>
            <p:ph type="title"/>
          </p:nvPr>
        </p:nvSpPr>
        <p:spPr/>
        <p:txBody>
          <a:bodyPr/>
          <a:lstStyle/>
          <a:p>
            <a:r>
              <a:rPr lang="en-US" dirty="0"/>
              <a:t>Practitioner Shortage</a:t>
            </a:r>
          </a:p>
        </p:txBody>
      </p:sp>
      <p:sp>
        <p:nvSpPr>
          <p:cNvPr id="6" name="Content Placeholder 5">
            <a:extLst>
              <a:ext uri="{FF2B5EF4-FFF2-40B4-BE49-F238E27FC236}">
                <a16:creationId xmlns:a16="http://schemas.microsoft.com/office/drawing/2014/main" id="{61C59DBB-ED0A-3F41-9E31-59A77800C7BF}"/>
              </a:ext>
            </a:extLst>
          </p:cNvPr>
          <p:cNvSpPr>
            <a:spLocks noGrp="1"/>
          </p:cNvSpPr>
          <p:nvPr>
            <p:ph sz="half" idx="1"/>
          </p:nvPr>
        </p:nvSpPr>
        <p:spPr/>
        <p:txBody>
          <a:bodyPr/>
          <a:lstStyle/>
          <a:p>
            <a:r>
              <a:rPr lang="en-US" dirty="0"/>
              <a:t>Georgia</a:t>
            </a:r>
          </a:p>
          <a:p>
            <a:pPr lvl="1"/>
            <a:r>
              <a:rPr lang="en-US" dirty="0"/>
              <a:t>1.7 million public school students</a:t>
            </a:r>
          </a:p>
          <a:p>
            <a:pPr lvl="1"/>
            <a:r>
              <a:rPr lang="en-US" dirty="0"/>
              <a:t>800 school psychologists</a:t>
            </a:r>
          </a:p>
          <a:p>
            <a:pPr lvl="1"/>
            <a:r>
              <a:rPr lang="en-US" dirty="0"/>
              <a:t>1 to 2283 ratio</a:t>
            </a:r>
          </a:p>
        </p:txBody>
      </p:sp>
      <p:sp>
        <p:nvSpPr>
          <p:cNvPr id="7" name="Content Placeholder 6">
            <a:extLst>
              <a:ext uri="{FF2B5EF4-FFF2-40B4-BE49-F238E27FC236}">
                <a16:creationId xmlns:a16="http://schemas.microsoft.com/office/drawing/2014/main" id="{5DE48651-DCB1-0E45-AAB2-1D7E2AC9988A}"/>
              </a:ext>
            </a:extLst>
          </p:cNvPr>
          <p:cNvSpPr>
            <a:spLocks noGrp="1"/>
          </p:cNvSpPr>
          <p:nvPr>
            <p:ph sz="half" idx="2"/>
          </p:nvPr>
        </p:nvSpPr>
        <p:spPr/>
        <p:txBody>
          <a:bodyPr/>
          <a:lstStyle/>
          <a:p>
            <a:r>
              <a:rPr lang="en-US" dirty="0"/>
              <a:t>Florida </a:t>
            </a:r>
          </a:p>
          <a:p>
            <a:pPr lvl="1"/>
            <a:r>
              <a:rPr lang="en-US" dirty="0"/>
              <a:t>2.8 million public school students</a:t>
            </a:r>
          </a:p>
          <a:p>
            <a:pPr lvl="1"/>
            <a:r>
              <a:rPr lang="en-US" dirty="0"/>
              <a:t>1 to 1860 ratio</a:t>
            </a:r>
          </a:p>
          <a:p>
            <a:pPr marL="342900" lvl="1" indent="0">
              <a:buNone/>
            </a:pPr>
            <a:endParaRPr lang="en-US" dirty="0"/>
          </a:p>
          <a:p>
            <a:r>
              <a:rPr lang="en-US" dirty="0"/>
              <a:t>Ohio</a:t>
            </a:r>
          </a:p>
          <a:p>
            <a:pPr lvl="1"/>
            <a:r>
              <a:rPr lang="en-US" dirty="0"/>
              <a:t>1.7 million public school students</a:t>
            </a:r>
          </a:p>
          <a:p>
            <a:pPr lvl="1"/>
            <a:r>
              <a:rPr lang="en-US" dirty="0"/>
              <a:t>1 to 800 ratio</a:t>
            </a:r>
          </a:p>
          <a:p>
            <a:pPr lvl="1"/>
            <a:endParaRPr lang="en-US" dirty="0"/>
          </a:p>
        </p:txBody>
      </p:sp>
    </p:spTree>
    <p:extLst>
      <p:ext uri="{BB962C8B-B14F-4D97-AF65-F5344CB8AC3E}">
        <p14:creationId xmlns:p14="http://schemas.microsoft.com/office/powerpoint/2010/main" val="30651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3066-5D78-034D-B89E-5509DDA87376}"/>
              </a:ext>
            </a:extLst>
          </p:cNvPr>
          <p:cNvSpPr>
            <a:spLocks noGrp="1"/>
          </p:cNvSpPr>
          <p:nvPr>
            <p:ph type="title"/>
          </p:nvPr>
        </p:nvSpPr>
        <p:spPr/>
        <p:txBody>
          <a:bodyPr/>
          <a:lstStyle/>
          <a:p>
            <a:r>
              <a:rPr lang="en-US" dirty="0"/>
              <a:t>Georgia Trends	</a:t>
            </a:r>
          </a:p>
        </p:txBody>
      </p:sp>
      <p:sp>
        <p:nvSpPr>
          <p:cNvPr id="3" name="Content Placeholder 2">
            <a:extLst>
              <a:ext uri="{FF2B5EF4-FFF2-40B4-BE49-F238E27FC236}">
                <a16:creationId xmlns:a16="http://schemas.microsoft.com/office/drawing/2014/main" id="{80BC7C91-E04C-4E45-A0CD-A31B9CF04BFE}"/>
              </a:ext>
            </a:extLst>
          </p:cNvPr>
          <p:cNvSpPr>
            <a:spLocks noGrp="1"/>
          </p:cNvSpPr>
          <p:nvPr>
            <p:ph sz="half" idx="1"/>
          </p:nvPr>
        </p:nvSpPr>
        <p:spPr/>
        <p:txBody>
          <a:bodyPr/>
          <a:lstStyle/>
          <a:p>
            <a:r>
              <a:rPr lang="en-US" dirty="0"/>
              <a:t>A GASP survey indicated that over 30% of the current workforce are eligible for retirement within 3 years suggesting an impending school psychologist workforce shortage.</a:t>
            </a:r>
          </a:p>
        </p:txBody>
      </p:sp>
      <p:sp>
        <p:nvSpPr>
          <p:cNvPr id="4" name="Content Placeholder 3">
            <a:extLst>
              <a:ext uri="{FF2B5EF4-FFF2-40B4-BE49-F238E27FC236}">
                <a16:creationId xmlns:a16="http://schemas.microsoft.com/office/drawing/2014/main" id="{66B6FE3A-42F0-014B-8DCE-C3EFF075898D}"/>
              </a:ext>
            </a:extLst>
          </p:cNvPr>
          <p:cNvSpPr>
            <a:spLocks noGrp="1"/>
          </p:cNvSpPr>
          <p:nvPr>
            <p:ph sz="half" idx="2"/>
          </p:nvPr>
        </p:nvSpPr>
        <p:spPr/>
        <p:txBody>
          <a:bodyPr/>
          <a:lstStyle/>
          <a:p>
            <a:r>
              <a:rPr lang="en-US" dirty="0"/>
              <a:t>If double the current number of SPs, ratio would be 1 to 1000</a:t>
            </a:r>
          </a:p>
        </p:txBody>
      </p:sp>
    </p:spTree>
    <p:extLst>
      <p:ext uri="{BB962C8B-B14F-4D97-AF65-F5344CB8AC3E}">
        <p14:creationId xmlns:p14="http://schemas.microsoft.com/office/powerpoint/2010/main" val="250296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B4F6-B1E8-2F46-92CA-63C8C83BDE23}"/>
              </a:ext>
            </a:extLst>
          </p:cNvPr>
          <p:cNvSpPr>
            <a:spLocks noGrp="1"/>
          </p:cNvSpPr>
          <p:nvPr>
            <p:ph type="title"/>
          </p:nvPr>
        </p:nvSpPr>
        <p:spPr/>
        <p:txBody>
          <a:bodyPr/>
          <a:lstStyle/>
          <a:p>
            <a:r>
              <a:rPr lang="en-US" dirty="0"/>
              <a:t>Training Shortage	</a:t>
            </a:r>
          </a:p>
        </p:txBody>
      </p:sp>
      <p:sp>
        <p:nvSpPr>
          <p:cNvPr id="3" name="Content Placeholder 2">
            <a:extLst>
              <a:ext uri="{FF2B5EF4-FFF2-40B4-BE49-F238E27FC236}">
                <a16:creationId xmlns:a16="http://schemas.microsoft.com/office/drawing/2014/main" id="{90645923-D45F-F44B-B882-7391D20E3F2D}"/>
              </a:ext>
            </a:extLst>
          </p:cNvPr>
          <p:cNvSpPr>
            <a:spLocks noGrp="1"/>
          </p:cNvSpPr>
          <p:nvPr>
            <p:ph sz="half" idx="1"/>
          </p:nvPr>
        </p:nvSpPr>
        <p:spPr/>
        <p:txBody>
          <a:bodyPr/>
          <a:lstStyle/>
          <a:p>
            <a:r>
              <a:rPr lang="en-US" dirty="0"/>
              <a:t>Three NASP approved training programs in GA</a:t>
            </a:r>
          </a:p>
          <a:p>
            <a:pPr lvl="1"/>
            <a:r>
              <a:rPr lang="en-US" dirty="0"/>
              <a:t>University of Georgia (Doc)—average of 4 graduates</a:t>
            </a:r>
          </a:p>
          <a:p>
            <a:pPr lvl="1"/>
            <a:r>
              <a:rPr lang="en-US" dirty="0"/>
              <a:t>Georgia State University (Doc, </a:t>
            </a:r>
            <a:r>
              <a:rPr lang="en-US" dirty="0" err="1"/>
              <a:t>EdS</a:t>
            </a:r>
            <a:r>
              <a:rPr lang="en-US" dirty="0"/>
              <a:t>)—average of 8-10 graduates</a:t>
            </a:r>
          </a:p>
          <a:p>
            <a:pPr lvl="1"/>
            <a:r>
              <a:rPr lang="en-US" dirty="0"/>
              <a:t>Georgia Southern University (Specialist)--??</a:t>
            </a:r>
          </a:p>
          <a:p>
            <a:pPr lvl="1"/>
            <a:endParaRPr lang="en-US" dirty="0"/>
          </a:p>
          <a:p>
            <a:pPr lvl="1"/>
            <a:endParaRPr lang="en-US" dirty="0"/>
          </a:p>
        </p:txBody>
      </p:sp>
      <p:sp>
        <p:nvSpPr>
          <p:cNvPr id="4" name="Content Placeholder 3">
            <a:extLst>
              <a:ext uri="{FF2B5EF4-FFF2-40B4-BE49-F238E27FC236}">
                <a16:creationId xmlns:a16="http://schemas.microsoft.com/office/drawing/2014/main" id="{A093A63B-CB36-0643-A426-ED13BC228F39}"/>
              </a:ext>
            </a:extLst>
          </p:cNvPr>
          <p:cNvSpPr>
            <a:spLocks noGrp="1"/>
          </p:cNvSpPr>
          <p:nvPr>
            <p:ph sz="half" idx="2"/>
          </p:nvPr>
        </p:nvSpPr>
        <p:spPr/>
        <p:txBody>
          <a:bodyPr/>
          <a:lstStyle/>
          <a:p>
            <a:r>
              <a:rPr lang="en-US" dirty="0"/>
              <a:t>7 Training Programs in FL—approximately 60 grads</a:t>
            </a:r>
          </a:p>
          <a:p>
            <a:pPr marL="342900" lvl="1" indent="0">
              <a:buNone/>
            </a:pPr>
            <a:endParaRPr lang="en-US" dirty="0"/>
          </a:p>
          <a:p>
            <a:r>
              <a:rPr lang="en-US" dirty="0"/>
              <a:t>9 Training Programs in OH—approximately 90 grads</a:t>
            </a:r>
          </a:p>
          <a:p>
            <a:endParaRPr lang="en-US" dirty="0"/>
          </a:p>
        </p:txBody>
      </p:sp>
    </p:spTree>
    <p:extLst>
      <p:ext uri="{BB962C8B-B14F-4D97-AF65-F5344CB8AC3E}">
        <p14:creationId xmlns:p14="http://schemas.microsoft.com/office/powerpoint/2010/main" val="13476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AC60-4D4C-0F47-A474-02CE25FA697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BEEBDDC-5F9C-1E47-B328-4EE0BE085329}"/>
              </a:ext>
            </a:extLst>
          </p:cNvPr>
          <p:cNvSpPr>
            <a:spLocks noGrp="1"/>
          </p:cNvSpPr>
          <p:nvPr>
            <p:ph type="subTitle" idx="1"/>
          </p:nvPr>
        </p:nvSpPr>
        <p:spPr/>
        <p:txBody>
          <a:bodyPr/>
          <a:lstStyle/>
          <a:p>
            <a:endParaRPr lang="en-US"/>
          </a:p>
        </p:txBody>
      </p:sp>
      <p:pic>
        <p:nvPicPr>
          <p:cNvPr id="5" name="slide.url=https://www.polleverywhere.com/free_text_polls/Z7b6VNzzU3CDTSpKflM6k">
            <a:extLst>
              <a:ext uri="{FF2B5EF4-FFF2-40B4-BE49-F238E27FC236}">
                <a16:creationId xmlns:a16="http://schemas.microsoft.com/office/drawing/2014/main" id="{908802AB-0AAD-F84F-A32D-5B607AFB87F1}"/>
              </a:ext>
            </a:extLst>
          </p:cNvPr>
          <p:cNvPicPr>
            <a:picLocks/>
          </p:cNvPicPr>
          <p:nvPr/>
        </p:nvPicPr>
        <p:blipFill>
          <a:blip r:embed="rId3"/>
          <a:stretch>
            <a:fillRect/>
          </a:stretch>
        </p:blipFill>
        <p:spPr>
          <a:xfrm>
            <a:off x="63500" y="63500"/>
            <a:ext cx="9017000" cy="6731000"/>
          </a:xfrm>
          <a:prstGeom prst="rect">
            <a:avLst/>
          </a:prstGeom>
        </p:spPr>
      </p:pic>
    </p:spTree>
    <p:extLst>
      <p:ext uri="{BB962C8B-B14F-4D97-AF65-F5344CB8AC3E}">
        <p14:creationId xmlns:p14="http://schemas.microsoft.com/office/powerpoint/2010/main" val="217200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2493-FA71-8D49-B3FE-A3ED984AC63F}"/>
              </a:ext>
            </a:extLst>
          </p:cNvPr>
          <p:cNvSpPr>
            <a:spLocks noGrp="1"/>
          </p:cNvSpPr>
          <p:nvPr>
            <p:ph type="title"/>
          </p:nvPr>
        </p:nvSpPr>
        <p:spPr>
          <a:xfrm>
            <a:off x="628650" y="365126"/>
            <a:ext cx="7886700" cy="1325563"/>
          </a:xfrm>
        </p:spPr>
        <p:txBody>
          <a:bodyPr anchor="ctr">
            <a:normAutofit/>
          </a:bodyPr>
          <a:lstStyle/>
          <a:p>
            <a:r>
              <a:rPr lang="en-US" dirty="0"/>
              <a:t>Impacts of Shortages	</a:t>
            </a:r>
          </a:p>
        </p:txBody>
      </p:sp>
      <p:pic>
        <p:nvPicPr>
          <p:cNvPr id="4098" name="Picture 2" descr="aerial photography of vehicles">
            <a:extLst>
              <a:ext uri="{FF2B5EF4-FFF2-40B4-BE49-F238E27FC236}">
                <a16:creationId xmlns:a16="http://schemas.microsoft.com/office/drawing/2014/main" id="{FFBDFD06-3CDA-5941-9C35-1BEE15F00976}"/>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29176" b="5364"/>
          <a:stretch/>
        </p:blipFill>
        <p:spPr bwMode="auto">
          <a:xfrm>
            <a:off x="628650" y="1825625"/>
            <a:ext cx="3886200" cy="381103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D21FF1-1314-7B4E-85DD-026E69EFF4DA}"/>
              </a:ext>
            </a:extLst>
          </p:cNvPr>
          <p:cNvSpPr>
            <a:spLocks noGrp="1"/>
          </p:cNvSpPr>
          <p:nvPr>
            <p:ph sz="half" idx="2"/>
          </p:nvPr>
        </p:nvSpPr>
        <p:spPr>
          <a:xfrm>
            <a:off x="4629150" y="1825625"/>
            <a:ext cx="3886200" cy="3811035"/>
          </a:xfrm>
        </p:spPr>
        <p:txBody>
          <a:bodyPr>
            <a:normAutofit/>
          </a:bodyPr>
          <a:lstStyle/>
          <a:p>
            <a:pPr marL="457200" indent="-457200">
              <a:buFont typeface="+mj-lt"/>
              <a:buAutoNum type="arabicPeriod"/>
            </a:pPr>
            <a:r>
              <a:rPr lang="en-US" sz="1900"/>
              <a:t>Undermine the availability of high-quality services to students, families, and schools. </a:t>
            </a:r>
          </a:p>
          <a:p>
            <a:pPr marL="457200" indent="-457200">
              <a:buFont typeface="+mj-lt"/>
              <a:buAutoNum type="arabicPeriod"/>
            </a:pPr>
            <a:r>
              <a:rPr lang="en-US" sz="1900"/>
              <a:t>Unmanageable caseloads</a:t>
            </a:r>
          </a:p>
          <a:p>
            <a:pPr marL="457200" indent="-457200">
              <a:buFont typeface="+mj-lt"/>
              <a:buAutoNum type="arabicPeriod"/>
            </a:pPr>
            <a:r>
              <a:rPr lang="en-US" sz="1900"/>
              <a:t>Inability to provide prevention and early intervention services </a:t>
            </a:r>
          </a:p>
          <a:p>
            <a:pPr marL="457200" indent="-457200">
              <a:buFont typeface="+mj-lt"/>
              <a:buAutoNum type="arabicPeriod"/>
            </a:pPr>
            <a:r>
              <a:rPr lang="en-US" sz="1900"/>
              <a:t>Reduced access to mental and behavioral health services </a:t>
            </a:r>
          </a:p>
          <a:p>
            <a:pPr marL="457200" indent="-457200">
              <a:buFont typeface="+mj-lt"/>
              <a:buAutoNum type="arabicPeriod"/>
            </a:pPr>
            <a:r>
              <a:rPr lang="en-US" sz="1900"/>
              <a:t>Limited scope of service delivery focused primarily on legally mandated special education practice. </a:t>
            </a:r>
          </a:p>
          <a:p>
            <a:endParaRPr lang="en-US" sz="1900"/>
          </a:p>
        </p:txBody>
      </p:sp>
    </p:spTree>
    <p:extLst>
      <p:ext uri="{BB962C8B-B14F-4D97-AF65-F5344CB8AC3E}">
        <p14:creationId xmlns:p14="http://schemas.microsoft.com/office/powerpoint/2010/main" val="232701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1325563"/>
          </a:xfrm>
        </p:spPr>
        <p:txBody>
          <a:bodyPr anchor="ctr">
            <a:normAutofit/>
          </a:bodyPr>
          <a:lstStyle/>
          <a:p>
            <a:r>
              <a:rPr lang="en-US" dirty="0"/>
              <a:t>5 Steps to Clarifying Your Message</a:t>
            </a:r>
          </a:p>
        </p:txBody>
      </p:sp>
      <p:sp>
        <p:nvSpPr>
          <p:cNvPr id="4" name="Content Placeholder 3"/>
          <p:cNvSpPr>
            <a:spLocks noGrp="1"/>
          </p:cNvSpPr>
          <p:nvPr>
            <p:ph idx="1"/>
          </p:nvPr>
        </p:nvSpPr>
        <p:spPr>
          <a:xfrm>
            <a:off x="628650" y="1825625"/>
            <a:ext cx="7886700" cy="3771900"/>
          </a:xfrm>
        </p:spPr>
        <p:txBody>
          <a:bodyPr>
            <a:normAutofit/>
          </a:bodyPr>
          <a:lstStyle/>
          <a:p>
            <a:pPr marL="457200" indent="-457200">
              <a:buFont typeface="+mj-lt"/>
              <a:buAutoNum type="arabicPeriod"/>
            </a:pPr>
            <a:r>
              <a:rPr lang="en-US" dirty="0"/>
              <a:t>Identify the pressing issues and relevant key stakeholders</a:t>
            </a:r>
          </a:p>
          <a:p>
            <a:pPr marL="457200" indent="-457200">
              <a:buFont typeface="+mj-lt"/>
              <a:buAutoNum type="arabicPeriod"/>
            </a:pPr>
            <a:r>
              <a:rPr lang="en-US" dirty="0"/>
              <a:t>Identify existing and needed resources</a:t>
            </a:r>
          </a:p>
          <a:p>
            <a:pPr marL="457200" indent="-457200">
              <a:buFont typeface="+mj-lt"/>
              <a:buAutoNum type="arabicPeriod"/>
            </a:pPr>
            <a:r>
              <a:rPr lang="en-US" dirty="0"/>
              <a:t>Draft your messages </a:t>
            </a:r>
          </a:p>
          <a:p>
            <a:pPr marL="457200" indent="-457200">
              <a:buFont typeface="+mj-lt"/>
              <a:buAutoNum type="arabicPeriod"/>
            </a:pPr>
            <a:r>
              <a:rPr lang="en-US" dirty="0"/>
              <a:t>Consider how they will work together for different issues</a:t>
            </a:r>
          </a:p>
          <a:p>
            <a:pPr marL="457200" indent="-457200">
              <a:buFont typeface="+mj-lt"/>
              <a:buAutoNum type="arabicPeriod"/>
            </a:pPr>
            <a:r>
              <a:rPr lang="en-US" dirty="0"/>
              <a:t>Create brief resources conveying your messages and data</a:t>
            </a:r>
          </a:p>
          <a:p>
            <a:endParaRPr lang="en-US" dirty="0"/>
          </a:p>
          <a:p>
            <a:endParaRPr lang="en-US" dirty="0"/>
          </a:p>
          <a:p>
            <a:endParaRPr lang="en-US" dirty="0"/>
          </a:p>
        </p:txBody>
      </p:sp>
      <p:sp>
        <p:nvSpPr>
          <p:cNvPr id="2" name="Slide Number Placeholder 1" hidden="1"/>
          <p:cNvSpPr>
            <a:spLocks noGrp="1"/>
          </p:cNvSpPr>
          <p:nvPr>
            <p:ph type="sldNum" sz="quarter" idx="4294967295"/>
          </p:nvPr>
        </p:nvSpPr>
        <p:spPr>
          <a:xfrm>
            <a:off x="0" y="6311900"/>
            <a:ext cx="325438" cy="365125"/>
          </a:xfrm>
        </p:spPr>
        <p:txBody>
          <a:bodyPr/>
          <a:lstStyle/>
          <a:p>
            <a:pPr>
              <a:spcAft>
                <a:spcPts val="600"/>
              </a:spcAft>
            </a:pPr>
            <a:fld id="{607147E6-CB59-47A6-BF3F-4027E4E9CD94}" type="slidenum">
              <a:rPr lang="en-US" altLang="en-US" smtClean="0"/>
              <a:pPr>
                <a:spcAft>
                  <a:spcPts val="600"/>
                </a:spcAft>
              </a:pPr>
              <a:t>15</a:t>
            </a:fld>
            <a:endParaRPr lang="en-US" altLang="en-US"/>
          </a:p>
        </p:txBody>
      </p:sp>
    </p:spTree>
    <p:extLst>
      <p:ext uri="{BB962C8B-B14F-4D97-AF65-F5344CB8AC3E}">
        <p14:creationId xmlns:p14="http://schemas.microsoft.com/office/powerpoint/2010/main" val="2352288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1. Identify Pressing Issues in Your State</a:t>
            </a:r>
          </a:p>
        </p:txBody>
      </p:sp>
      <p:pic>
        <p:nvPicPr>
          <p:cNvPr id="1026" name="Picture 2" descr="College Football: 14 Fight Songs That Call Out Rivals | Bleacher Report |  Latest News, Videos and Highlights">
            <a:extLst>
              <a:ext uri="{FF2B5EF4-FFF2-40B4-BE49-F238E27FC236}">
                <a16:creationId xmlns:a16="http://schemas.microsoft.com/office/drawing/2014/main" id="{1E67F13E-632C-3A41-8B05-127E7D4048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45" r="-1" b="12816"/>
          <a:stretch/>
        </p:blipFill>
        <p:spPr bwMode="auto">
          <a:xfrm>
            <a:off x="628650" y="1825625"/>
            <a:ext cx="7886700" cy="37719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387378E-AB30-B643-8B5A-D16A442FD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00" y="1276350"/>
            <a:ext cx="64516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ctr">
            <a:normAutofit/>
          </a:bodyPr>
          <a:lstStyle/>
          <a:p>
            <a:r>
              <a:rPr lang="en-US" dirty="0"/>
              <a:t>Assess the Situation</a:t>
            </a:r>
          </a:p>
        </p:txBody>
      </p:sp>
      <p:pic>
        <p:nvPicPr>
          <p:cNvPr id="2050" name="Picture 2">
            <a:extLst>
              <a:ext uri="{FF2B5EF4-FFF2-40B4-BE49-F238E27FC236}">
                <a16:creationId xmlns:a16="http://schemas.microsoft.com/office/drawing/2014/main" id="{7B79DEF9-0BA6-6640-A11F-21F06E0C83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47" r="21204" b="1"/>
          <a:stretch/>
        </p:blipFill>
        <p:spPr bwMode="auto">
          <a:xfrm>
            <a:off x="628650" y="1825625"/>
            <a:ext cx="3886200" cy="38110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4629150" y="1825625"/>
            <a:ext cx="3886200" cy="3811035"/>
          </a:xfrm>
        </p:spPr>
        <p:txBody>
          <a:bodyPr>
            <a:normAutofit/>
          </a:bodyPr>
          <a:lstStyle/>
          <a:p>
            <a:r>
              <a:rPr lang="en-US" dirty="0"/>
              <a:t>How do issues align/conflict with your goals?</a:t>
            </a:r>
          </a:p>
          <a:p>
            <a:r>
              <a:rPr lang="en-US" altLang="en-US" dirty="0"/>
              <a:t>How do current policies and practices in your district/state reinforce or undermine your position?</a:t>
            </a:r>
          </a:p>
          <a:p>
            <a:r>
              <a:rPr lang="en-US" altLang="en-US" dirty="0"/>
              <a:t>Get input from members</a:t>
            </a:r>
          </a:p>
        </p:txBody>
      </p:sp>
    </p:spTree>
    <p:extLst>
      <p:ext uri="{BB962C8B-B14F-4D97-AF65-F5344CB8AC3E}">
        <p14:creationId xmlns:p14="http://schemas.microsoft.com/office/powerpoint/2010/main" val="36985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 the Situation</a:t>
            </a:r>
          </a:p>
        </p:txBody>
      </p:sp>
      <p:sp>
        <p:nvSpPr>
          <p:cNvPr id="3" name="Content Placeholder 2"/>
          <p:cNvSpPr>
            <a:spLocks noGrp="1"/>
          </p:cNvSpPr>
          <p:nvPr>
            <p:ph idx="1"/>
          </p:nvPr>
        </p:nvSpPr>
        <p:spPr/>
        <p:txBody>
          <a:bodyPr>
            <a:noAutofit/>
          </a:bodyPr>
          <a:lstStyle/>
          <a:p>
            <a:r>
              <a:rPr lang="en-US" altLang="en-US" dirty="0"/>
              <a:t>Who are your key stakeholders? Where/ whom do you need to focus your efforts?</a:t>
            </a:r>
          </a:p>
          <a:p>
            <a:pPr lvl="1"/>
            <a:r>
              <a:rPr lang="en-US" altLang="en-US" dirty="0"/>
              <a:t>Universities, legislators, federal/state agencies, state local school boards?</a:t>
            </a:r>
          </a:p>
          <a:p>
            <a:r>
              <a:rPr lang="en-US" altLang="en-US" dirty="0"/>
              <a:t>Examine existing legislation/policy that can help or hinder your mission.</a:t>
            </a:r>
          </a:p>
          <a:p>
            <a:pPr lvl="1"/>
            <a:r>
              <a:rPr lang="en-US" altLang="en-US" dirty="0"/>
              <a:t>Do you need to introduce legislation?</a:t>
            </a:r>
          </a:p>
          <a:p>
            <a:pPr lvl="1"/>
            <a:r>
              <a:rPr lang="en-US" altLang="en-US" dirty="0"/>
              <a:t>Is there legislation you need to fight?</a:t>
            </a:r>
          </a:p>
          <a:p>
            <a:pPr lvl="1"/>
            <a:endParaRPr lang="en-US" altLang="en-US" dirty="0"/>
          </a:p>
        </p:txBody>
      </p:sp>
    </p:spTree>
    <p:extLst>
      <p:ext uri="{BB962C8B-B14F-4D97-AF65-F5344CB8AC3E}">
        <p14:creationId xmlns:p14="http://schemas.microsoft.com/office/powerpoint/2010/main" val="35356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58EB-A5A0-F340-AE8C-352E119436BB}"/>
              </a:ext>
            </a:extLst>
          </p:cNvPr>
          <p:cNvSpPr>
            <a:spLocks noGrp="1"/>
          </p:cNvSpPr>
          <p:nvPr>
            <p:ph type="title"/>
          </p:nvPr>
        </p:nvSpPr>
        <p:spPr/>
        <p:txBody>
          <a:bodyPr/>
          <a:lstStyle/>
          <a:p>
            <a:r>
              <a:rPr lang="en-US" dirty="0"/>
              <a:t>Nationwide Priorities	</a:t>
            </a:r>
          </a:p>
        </p:txBody>
      </p:sp>
      <p:sp>
        <p:nvSpPr>
          <p:cNvPr id="3" name="Content Placeholder 2">
            <a:extLst>
              <a:ext uri="{FF2B5EF4-FFF2-40B4-BE49-F238E27FC236}">
                <a16:creationId xmlns:a16="http://schemas.microsoft.com/office/drawing/2014/main" id="{8C3F0EBD-E2CA-3043-9393-723D7B30CCE9}"/>
              </a:ext>
            </a:extLst>
          </p:cNvPr>
          <p:cNvSpPr>
            <a:spLocks noGrp="1"/>
          </p:cNvSpPr>
          <p:nvPr>
            <p:ph sz="half" idx="2"/>
          </p:nvPr>
        </p:nvSpPr>
        <p:spPr/>
        <p:txBody>
          <a:bodyPr/>
          <a:lstStyle/>
          <a:p>
            <a:r>
              <a:rPr lang="en-US" dirty="0"/>
              <a:t>School Safety &amp; Crisis Response</a:t>
            </a:r>
          </a:p>
          <a:p>
            <a:r>
              <a:rPr lang="en-US" dirty="0"/>
              <a:t>Mental Health Access</a:t>
            </a:r>
          </a:p>
          <a:p>
            <a:r>
              <a:rPr lang="en-US" dirty="0"/>
              <a:t>Practitioner Shortages</a:t>
            </a:r>
          </a:p>
          <a:p>
            <a:r>
              <a:rPr lang="en-US" dirty="0"/>
              <a:t>Suicide Prevention</a:t>
            </a:r>
          </a:p>
          <a:p>
            <a:endParaRPr lang="en-US" dirty="0"/>
          </a:p>
          <a:p>
            <a:endParaRPr lang="en-US" dirty="0"/>
          </a:p>
        </p:txBody>
      </p:sp>
    </p:spTree>
    <p:extLst>
      <p:ext uri="{BB962C8B-B14F-4D97-AF65-F5344CB8AC3E}">
        <p14:creationId xmlns:p14="http://schemas.microsoft.com/office/powerpoint/2010/main" val="35151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F59B03-35FE-704C-BCDA-0B5662E775E8}"/>
              </a:ext>
            </a:extLst>
          </p:cNvPr>
          <p:cNvSpPr>
            <a:spLocks noGrp="1"/>
          </p:cNvSpPr>
          <p:nvPr>
            <p:ph type="title"/>
          </p:nvPr>
        </p:nvSpPr>
        <p:spPr>
          <a:xfrm>
            <a:off x="619125" y="1409700"/>
            <a:ext cx="7888267" cy="890588"/>
          </a:xfrm>
        </p:spPr>
        <p:txBody>
          <a:bodyPr>
            <a:normAutofit/>
          </a:bodyPr>
          <a:lstStyle/>
          <a:p>
            <a:r>
              <a:rPr lang="en-US" dirty="0"/>
              <a:t>How to Participate in Today’s Discussion</a:t>
            </a:r>
          </a:p>
        </p:txBody>
      </p:sp>
      <p:sp>
        <p:nvSpPr>
          <p:cNvPr id="6" name="Content Placeholder 5">
            <a:extLst>
              <a:ext uri="{FF2B5EF4-FFF2-40B4-BE49-F238E27FC236}">
                <a16:creationId xmlns:a16="http://schemas.microsoft.com/office/drawing/2014/main" id="{08A827D6-8B46-844C-8EB5-7B2CACBB2413}"/>
              </a:ext>
            </a:extLst>
          </p:cNvPr>
          <p:cNvSpPr>
            <a:spLocks noGrp="1"/>
          </p:cNvSpPr>
          <p:nvPr>
            <p:ph sz="quarter" idx="12"/>
          </p:nvPr>
        </p:nvSpPr>
        <p:spPr>
          <a:xfrm>
            <a:off x="619125" y="2477294"/>
            <a:ext cx="7784095" cy="3974306"/>
          </a:xfrm>
        </p:spPr>
        <p:txBody>
          <a:bodyPr/>
          <a:lstStyle/>
          <a:p>
            <a:r>
              <a:rPr lang="en-US" dirty="0"/>
              <a:t>Text </a:t>
            </a:r>
            <a:r>
              <a:rPr lang="en-US" b="1" dirty="0"/>
              <a:t>NATEV338 </a:t>
            </a:r>
            <a:r>
              <a:rPr lang="en-US" dirty="0"/>
              <a:t>to </a:t>
            </a:r>
            <a:r>
              <a:rPr lang="en-US" b="1" dirty="0"/>
              <a:t>37607</a:t>
            </a:r>
            <a:endParaRPr lang="en-US" dirty="0"/>
          </a:p>
          <a:p>
            <a:r>
              <a:rPr lang="en-US" dirty="0"/>
              <a:t>Or go to </a:t>
            </a:r>
            <a:r>
              <a:rPr lang="en-US" dirty="0" err="1"/>
              <a:t>pollev.com</a:t>
            </a:r>
            <a:r>
              <a:rPr lang="en-US" dirty="0"/>
              <a:t>/natev338 </a:t>
            </a:r>
          </a:p>
        </p:txBody>
      </p:sp>
    </p:spTree>
    <p:extLst>
      <p:ext uri="{BB962C8B-B14F-4D97-AF65-F5344CB8AC3E}">
        <p14:creationId xmlns:p14="http://schemas.microsoft.com/office/powerpoint/2010/main" val="319844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Specific</a:t>
            </a:r>
          </a:p>
        </p:txBody>
      </p:sp>
      <p:sp>
        <p:nvSpPr>
          <p:cNvPr id="3" name="Content Placeholder 2"/>
          <p:cNvSpPr>
            <a:spLocks noGrp="1"/>
          </p:cNvSpPr>
          <p:nvPr>
            <p:ph idx="1"/>
          </p:nvPr>
        </p:nvSpPr>
        <p:spPr/>
        <p:txBody>
          <a:bodyPr>
            <a:normAutofit/>
          </a:bodyPr>
          <a:lstStyle/>
          <a:p>
            <a:r>
              <a:rPr lang="en-US" b="1" i="1" dirty="0"/>
              <a:t>Calls for changes </a:t>
            </a:r>
            <a:r>
              <a:rPr lang="en-US" dirty="0"/>
              <a:t>related to issues such as practitioner shortages, mandated threat assessment teams, active shooter drills, bullying prevention, increased access to mental health services, etc.</a:t>
            </a:r>
          </a:p>
          <a:p>
            <a:r>
              <a:rPr lang="en-US" dirty="0"/>
              <a:t>For example:</a:t>
            </a:r>
          </a:p>
          <a:p>
            <a:pPr lvl="1"/>
            <a:r>
              <a:rPr lang="en-US" dirty="0"/>
              <a:t>Is there a lack of access to school mental health services?</a:t>
            </a:r>
          </a:p>
          <a:p>
            <a:pPr lvl="1"/>
            <a:r>
              <a:rPr lang="en-US" dirty="0"/>
              <a:t>Is there a trend back toward zero tolerance for fear of violence?</a:t>
            </a:r>
          </a:p>
          <a:p>
            <a:pPr lvl="1"/>
            <a:r>
              <a:rPr lang="en-US" dirty="0"/>
              <a:t>Is disproportional discipline a focus?</a:t>
            </a:r>
          </a:p>
          <a:p>
            <a:pPr lvl="1"/>
            <a:r>
              <a:rPr lang="en-US" dirty="0"/>
              <a:t>Suicide prevention?</a:t>
            </a:r>
          </a:p>
          <a:p>
            <a:pPr lvl="1"/>
            <a:r>
              <a:rPr lang="en-US" dirty="0"/>
              <a:t>Trauma sensitive schools?</a:t>
            </a:r>
          </a:p>
          <a:p>
            <a:pPr lvl="1"/>
            <a:r>
              <a:rPr lang="en-US" dirty="0"/>
              <a:t>Opioid crisis?</a:t>
            </a:r>
          </a:p>
          <a:p>
            <a:endParaRPr lang="en-US" dirty="0"/>
          </a:p>
          <a:p>
            <a:endParaRPr lang="en-US" dirty="0"/>
          </a:p>
        </p:txBody>
      </p:sp>
      <p:sp>
        <p:nvSpPr>
          <p:cNvPr id="4" name="Slide Number Placeholder 3"/>
          <p:cNvSpPr>
            <a:spLocks noGrp="1"/>
          </p:cNvSpPr>
          <p:nvPr>
            <p:ph type="sldNum" sz="quarter" idx="12"/>
          </p:nvPr>
        </p:nvSpPr>
        <p:spPr/>
        <p:txBody>
          <a:bodyPr/>
          <a:lstStyle/>
          <a:p>
            <a:fld id="{726EC8DC-A65C-4496-8D71-0DFE94EFEC88}" type="slidenum">
              <a:rPr lang="en-US" altLang="en-US" smtClean="0"/>
              <a:pPr/>
              <a:t>20</a:t>
            </a:fld>
            <a:endParaRPr lang="en-US" altLang="en-US"/>
          </a:p>
        </p:txBody>
      </p:sp>
    </p:spTree>
    <p:extLst>
      <p:ext uri="{BB962C8B-B14F-4D97-AF65-F5344CB8AC3E}">
        <p14:creationId xmlns:p14="http://schemas.microsoft.com/office/powerpoint/2010/main" val="4200081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1409700"/>
            <a:ext cx="7922991" cy="890588"/>
          </a:xfrm>
        </p:spPr>
        <p:txBody>
          <a:bodyPr anchor="ctr">
            <a:normAutofit/>
          </a:bodyPr>
          <a:lstStyle/>
          <a:p>
            <a:r>
              <a:rPr lang="en-US" dirty="0"/>
              <a:t>Gather Member Feedback</a:t>
            </a:r>
          </a:p>
        </p:txBody>
      </p:sp>
      <p:sp>
        <p:nvSpPr>
          <p:cNvPr id="3" name="Content Placeholder 2"/>
          <p:cNvSpPr>
            <a:spLocks noGrp="1"/>
          </p:cNvSpPr>
          <p:nvPr>
            <p:ph sz="quarter" idx="12"/>
          </p:nvPr>
        </p:nvSpPr>
        <p:spPr>
          <a:xfrm>
            <a:off x="619125" y="2477294"/>
            <a:ext cx="7922991" cy="3974306"/>
          </a:xfrm>
        </p:spPr>
        <p:txBody>
          <a:bodyPr>
            <a:normAutofit/>
          </a:bodyPr>
          <a:lstStyle/>
          <a:p>
            <a:r>
              <a:rPr lang="en-US" sz="2400" dirty="0"/>
              <a:t>Ask 2 simple questions </a:t>
            </a:r>
          </a:p>
          <a:p>
            <a:r>
              <a:rPr lang="en-US" sz="2400" dirty="0"/>
              <a:t>What are the 2 most serious/pressing problems in schools that are exacerbated by shortages?</a:t>
            </a:r>
          </a:p>
          <a:p>
            <a:r>
              <a:rPr lang="en-US" sz="2400" dirty="0"/>
              <a:t>What are the most serious consequences to students?</a:t>
            </a:r>
          </a:p>
          <a:p>
            <a:r>
              <a:rPr lang="en-US" sz="2400" dirty="0"/>
              <a:t>Give people options to choose for each question rather than open-ended.</a:t>
            </a:r>
          </a:p>
          <a:p>
            <a:r>
              <a:rPr lang="en-US" sz="2400" dirty="0"/>
              <a:t>Do this </a:t>
            </a:r>
            <a:r>
              <a:rPr lang="en-US" sz="2400" b="1" u="sng" dirty="0"/>
              <a:t>at fall conferences </a:t>
            </a:r>
            <a:r>
              <a:rPr lang="en-US" sz="2400" dirty="0"/>
              <a:t>(flip chart post-it paper)</a:t>
            </a:r>
          </a:p>
          <a:p>
            <a:r>
              <a:rPr lang="en-US" sz="2400" dirty="0"/>
              <a:t>Or use Survey Monkey</a:t>
            </a:r>
          </a:p>
          <a:p>
            <a:r>
              <a:rPr lang="en-US" sz="2400" dirty="0"/>
              <a:t>Or a quick poll (</a:t>
            </a:r>
            <a:r>
              <a:rPr lang="en-US" sz="2400" dirty="0">
                <a:hlinkClick r:id="rId3"/>
              </a:rPr>
              <a:t>http://directpoll.com/</a:t>
            </a:r>
            <a:r>
              <a:rPr lang="en-US" sz="2400" dirty="0"/>
              <a:t>)</a:t>
            </a:r>
          </a:p>
          <a:p>
            <a:endParaRPr lang="en-US" sz="1600" dirty="0"/>
          </a:p>
        </p:txBody>
      </p:sp>
    </p:spTree>
    <p:extLst>
      <p:ext uri="{BB962C8B-B14F-4D97-AF65-F5344CB8AC3E}">
        <p14:creationId xmlns:p14="http://schemas.microsoft.com/office/powerpoint/2010/main" val="77031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a:t>2. Identify Existing/Needed Resources and Materials</a:t>
            </a:r>
          </a:p>
        </p:txBody>
      </p:sp>
      <p:sp>
        <p:nvSpPr>
          <p:cNvPr id="4" name="Content Placeholder 3">
            <a:extLst>
              <a:ext uri="{FF2B5EF4-FFF2-40B4-BE49-F238E27FC236}">
                <a16:creationId xmlns:a16="http://schemas.microsoft.com/office/drawing/2014/main" id="{13381AF0-92D8-5E4B-8B84-F857CE162A9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262227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66" y="-201886"/>
            <a:ext cx="7886700" cy="1325563"/>
          </a:xfrm>
        </p:spPr>
        <p:txBody>
          <a:bodyPr/>
          <a:lstStyle/>
          <a:p>
            <a:r>
              <a:rPr lang="en-US" dirty="0"/>
              <a:t>Resources Inventory</a:t>
            </a:r>
          </a:p>
        </p:txBody>
      </p:sp>
      <p:sp>
        <p:nvSpPr>
          <p:cNvPr id="3" name="Content Placeholder 2"/>
          <p:cNvSpPr>
            <a:spLocks noGrp="1"/>
          </p:cNvSpPr>
          <p:nvPr>
            <p:ph idx="1"/>
          </p:nvPr>
        </p:nvSpPr>
        <p:spPr>
          <a:xfrm>
            <a:off x="628650" y="1557170"/>
            <a:ext cx="7886700" cy="3771900"/>
          </a:xfrm>
        </p:spPr>
        <p:txBody>
          <a:bodyPr>
            <a:noAutofit/>
          </a:bodyPr>
          <a:lstStyle/>
          <a:p>
            <a:r>
              <a:rPr lang="en-US" sz="3000" dirty="0"/>
              <a:t>Key talking points</a:t>
            </a:r>
          </a:p>
          <a:p>
            <a:r>
              <a:rPr lang="en-US" sz="3000" dirty="0"/>
              <a:t>Research Reports</a:t>
            </a:r>
          </a:p>
          <a:p>
            <a:r>
              <a:rPr lang="en-US" sz="3000" dirty="0"/>
              <a:t>Fact sheets</a:t>
            </a:r>
          </a:p>
          <a:p>
            <a:r>
              <a:rPr lang="en-US" sz="3000" dirty="0"/>
              <a:t>Position papers</a:t>
            </a:r>
          </a:p>
          <a:p>
            <a:r>
              <a:rPr lang="en-US" sz="3000" dirty="0"/>
              <a:t>Policy recs</a:t>
            </a:r>
          </a:p>
          <a:p>
            <a:r>
              <a:rPr lang="en-US" sz="3000" dirty="0" err="1"/>
              <a:t>Infographs</a:t>
            </a:r>
            <a:endParaRPr lang="en-US" sz="3000" dirty="0"/>
          </a:p>
          <a:p>
            <a:r>
              <a:rPr lang="en-US" sz="3000" dirty="0"/>
              <a:t>Op-eds</a:t>
            </a:r>
          </a:p>
        </p:txBody>
      </p:sp>
      <p:sp>
        <p:nvSpPr>
          <p:cNvPr id="4" name="Slide Number Placeholder 3"/>
          <p:cNvSpPr>
            <a:spLocks noGrp="1"/>
          </p:cNvSpPr>
          <p:nvPr>
            <p:ph type="sldNum" sz="quarter" idx="12"/>
          </p:nvPr>
        </p:nvSpPr>
        <p:spPr/>
        <p:txBody>
          <a:bodyPr/>
          <a:lstStyle/>
          <a:p>
            <a:fld id="{726EC8DC-A65C-4496-8D71-0DFE94EFEC88}" type="slidenum">
              <a:rPr lang="en-US" altLang="en-US" smtClean="0"/>
              <a:pPr/>
              <a:t>23</a:t>
            </a:fld>
            <a:endParaRPr lang="en-US" altLang="en-US" dirty="0"/>
          </a:p>
        </p:txBody>
      </p:sp>
      <p:sp>
        <p:nvSpPr>
          <p:cNvPr id="5" name="Content Placeholder 2"/>
          <p:cNvSpPr txBox="1">
            <a:spLocks/>
          </p:cNvSpPr>
          <p:nvPr/>
        </p:nvSpPr>
        <p:spPr>
          <a:xfrm>
            <a:off x="3348353" y="1044867"/>
            <a:ext cx="1574222" cy="565758"/>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6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00000"/>
              </a:lnSpc>
              <a:spcBef>
                <a:spcPts val="6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00000"/>
              </a:lnSpc>
              <a:spcBef>
                <a:spcPts val="6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00000"/>
              </a:lnSpc>
              <a:spcBef>
                <a:spcPts val="6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00000"/>
              </a:lnSpc>
              <a:spcBef>
                <a:spcPts val="6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t>Existing</a:t>
            </a:r>
          </a:p>
        </p:txBody>
      </p:sp>
      <p:sp>
        <p:nvSpPr>
          <p:cNvPr id="7" name="Content Placeholder 2">
            <a:extLst>
              <a:ext uri="{FF2B5EF4-FFF2-40B4-BE49-F238E27FC236}">
                <a16:creationId xmlns:a16="http://schemas.microsoft.com/office/drawing/2014/main" id="{D844752B-4ACF-49D8-9E28-C994A7058C17}"/>
              </a:ext>
            </a:extLst>
          </p:cNvPr>
          <p:cNvSpPr txBox="1">
            <a:spLocks/>
          </p:cNvSpPr>
          <p:nvPr/>
        </p:nvSpPr>
        <p:spPr>
          <a:xfrm>
            <a:off x="4801684" y="1043506"/>
            <a:ext cx="1574222" cy="565758"/>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6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00000"/>
              </a:lnSpc>
              <a:spcBef>
                <a:spcPts val="6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00000"/>
              </a:lnSpc>
              <a:spcBef>
                <a:spcPts val="6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00000"/>
              </a:lnSpc>
              <a:spcBef>
                <a:spcPts val="6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00000"/>
              </a:lnSpc>
              <a:spcBef>
                <a:spcPts val="6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t>Locate</a:t>
            </a:r>
          </a:p>
        </p:txBody>
      </p:sp>
      <p:sp>
        <p:nvSpPr>
          <p:cNvPr id="8" name="Content Placeholder 2">
            <a:extLst>
              <a:ext uri="{FF2B5EF4-FFF2-40B4-BE49-F238E27FC236}">
                <a16:creationId xmlns:a16="http://schemas.microsoft.com/office/drawing/2014/main" id="{BCCD2665-2AA6-4D4B-BCD1-0D31CA9B4201}"/>
              </a:ext>
            </a:extLst>
          </p:cNvPr>
          <p:cNvSpPr txBox="1">
            <a:spLocks/>
          </p:cNvSpPr>
          <p:nvPr/>
        </p:nvSpPr>
        <p:spPr>
          <a:xfrm>
            <a:off x="7414535" y="1076658"/>
            <a:ext cx="1521834" cy="565758"/>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6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00000"/>
              </a:lnSpc>
              <a:spcBef>
                <a:spcPts val="6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00000"/>
              </a:lnSpc>
              <a:spcBef>
                <a:spcPts val="6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00000"/>
              </a:lnSpc>
              <a:spcBef>
                <a:spcPts val="6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00000"/>
              </a:lnSpc>
              <a:spcBef>
                <a:spcPts val="6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t>Develop</a:t>
            </a:r>
          </a:p>
        </p:txBody>
      </p:sp>
      <p:sp>
        <p:nvSpPr>
          <p:cNvPr id="13" name="Rectangle: Beveled 12">
            <a:extLst>
              <a:ext uri="{FF2B5EF4-FFF2-40B4-BE49-F238E27FC236}">
                <a16:creationId xmlns:a16="http://schemas.microsoft.com/office/drawing/2014/main" id="{016484EC-584B-4DEC-BE67-92016B842175}"/>
              </a:ext>
            </a:extLst>
          </p:cNvPr>
          <p:cNvSpPr/>
          <p:nvPr/>
        </p:nvSpPr>
        <p:spPr>
          <a:xfrm>
            <a:off x="3888899" y="2676750"/>
            <a:ext cx="321685" cy="311658"/>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Beveled 14">
            <a:extLst>
              <a:ext uri="{FF2B5EF4-FFF2-40B4-BE49-F238E27FC236}">
                <a16:creationId xmlns:a16="http://schemas.microsoft.com/office/drawing/2014/main" id="{71D94047-C63A-47A2-83CD-F95972AA6ECA}"/>
              </a:ext>
            </a:extLst>
          </p:cNvPr>
          <p:cNvSpPr/>
          <p:nvPr/>
        </p:nvSpPr>
        <p:spPr>
          <a:xfrm>
            <a:off x="3869848" y="4188710"/>
            <a:ext cx="321685" cy="311658"/>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Beveled 16">
            <a:extLst>
              <a:ext uri="{FF2B5EF4-FFF2-40B4-BE49-F238E27FC236}">
                <a16:creationId xmlns:a16="http://schemas.microsoft.com/office/drawing/2014/main" id="{DDACE91B-EC07-42CF-8805-77E6E26CCF5F}"/>
              </a:ext>
            </a:extLst>
          </p:cNvPr>
          <p:cNvSpPr/>
          <p:nvPr/>
        </p:nvSpPr>
        <p:spPr>
          <a:xfrm>
            <a:off x="3884135" y="4717030"/>
            <a:ext cx="321685" cy="311658"/>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Beveled 18">
            <a:extLst>
              <a:ext uri="{FF2B5EF4-FFF2-40B4-BE49-F238E27FC236}">
                <a16:creationId xmlns:a16="http://schemas.microsoft.com/office/drawing/2014/main" id="{151AAB0D-BF7E-4378-8281-CD435BF3E427}"/>
              </a:ext>
            </a:extLst>
          </p:cNvPr>
          <p:cNvSpPr/>
          <p:nvPr/>
        </p:nvSpPr>
        <p:spPr>
          <a:xfrm>
            <a:off x="3906866" y="2162204"/>
            <a:ext cx="321685" cy="311659"/>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Beveled 19">
            <a:extLst>
              <a:ext uri="{FF2B5EF4-FFF2-40B4-BE49-F238E27FC236}">
                <a16:creationId xmlns:a16="http://schemas.microsoft.com/office/drawing/2014/main" id="{C2B2ED0E-FB04-431C-AEAB-7C17372CC107}"/>
              </a:ext>
            </a:extLst>
          </p:cNvPr>
          <p:cNvSpPr/>
          <p:nvPr/>
        </p:nvSpPr>
        <p:spPr>
          <a:xfrm>
            <a:off x="5208108" y="2673321"/>
            <a:ext cx="321685" cy="311658"/>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Beveled 20">
            <a:extLst>
              <a:ext uri="{FF2B5EF4-FFF2-40B4-BE49-F238E27FC236}">
                <a16:creationId xmlns:a16="http://schemas.microsoft.com/office/drawing/2014/main" id="{4D08C32A-EC1B-4561-86CD-4DF7CFB9A614}"/>
              </a:ext>
            </a:extLst>
          </p:cNvPr>
          <p:cNvSpPr/>
          <p:nvPr/>
        </p:nvSpPr>
        <p:spPr>
          <a:xfrm>
            <a:off x="5216553" y="3213743"/>
            <a:ext cx="312159" cy="299556"/>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Beveled 22">
            <a:extLst>
              <a:ext uri="{FF2B5EF4-FFF2-40B4-BE49-F238E27FC236}">
                <a16:creationId xmlns:a16="http://schemas.microsoft.com/office/drawing/2014/main" id="{94B001DC-4D91-4475-A79C-705595FD0727}"/>
              </a:ext>
            </a:extLst>
          </p:cNvPr>
          <p:cNvSpPr/>
          <p:nvPr/>
        </p:nvSpPr>
        <p:spPr>
          <a:xfrm>
            <a:off x="5208107" y="3703221"/>
            <a:ext cx="321685" cy="311659"/>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Beveled 23">
            <a:extLst>
              <a:ext uri="{FF2B5EF4-FFF2-40B4-BE49-F238E27FC236}">
                <a16:creationId xmlns:a16="http://schemas.microsoft.com/office/drawing/2014/main" id="{E9636C7B-64F2-4058-8EF6-51F45072B856}"/>
              </a:ext>
            </a:extLst>
          </p:cNvPr>
          <p:cNvSpPr/>
          <p:nvPr/>
        </p:nvSpPr>
        <p:spPr>
          <a:xfrm>
            <a:off x="5222396" y="4713601"/>
            <a:ext cx="321685" cy="311658"/>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Beveled 24">
            <a:extLst>
              <a:ext uri="{FF2B5EF4-FFF2-40B4-BE49-F238E27FC236}">
                <a16:creationId xmlns:a16="http://schemas.microsoft.com/office/drawing/2014/main" id="{88548264-8C9D-415F-9124-8BF3BF6B01B7}"/>
              </a:ext>
            </a:extLst>
          </p:cNvPr>
          <p:cNvSpPr/>
          <p:nvPr/>
        </p:nvSpPr>
        <p:spPr>
          <a:xfrm>
            <a:off x="7802599" y="1682392"/>
            <a:ext cx="321685" cy="311658"/>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Beveled 25">
            <a:extLst>
              <a:ext uri="{FF2B5EF4-FFF2-40B4-BE49-F238E27FC236}">
                <a16:creationId xmlns:a16="http://schemas.microsoft.com/office/drawing/2014/main" id="{EF956DAE-2AFD-4C61-8EC9-472A8158CA39}"/>
              </a:ext>
            </a:extLst>
          </p:cNvPr>
          <p:cNvSpPr/>
          <p:nvPr/>
        </p:nvSpPr>
        <p:spPr>
          <a:xfrm>
            <a:off x="7802599" y="2162204"/>
            <a:ext cx="321685" cy="311659"/>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Beveled 27">
            <a:extLst>
              <a:ext uri="{FF2B5EF4-FFF2-40B4-BE49-F238E27FC236}">
                <a16:creationId xmlns:a16="http://schemas.microsoft.com/office/drawing/2014/main" id="{7C03E60A-A1AB-41DC-8C6A-F5E728A1B71C}"/>
              </a:ext>
            </a:extLst>
          </p:cNvPr>
          <p:cNvSpPr/>
          <p:nvPr/>
        </p:nvSpPr>
        <p:spPr>
          <a:xfrm>
            <a:off x="7802600" y="3211158"/>
            <a:ext cx="312159" cy="299556"/>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Beveled 29">
            <a:extLst>
              <a:ext uri="{FF2B5EF4-FFF2-40B4-BE49-F238E27FC236}">
                <a16:creationId xmlns:a16="http://schemas.microsoft.com/office/drawing/2014/main" id="{7A5855EB-A268-40FD-8ED7-7ADDA2181616}"/>
              </a:ext>
            </a:extLst>
          </p:cNvPr>
          <p:cNvSpPr/>
          <p:nvPr/>
        </p:nvSpPr>
        <p:spPr>
          <a:xfrm>
            <a:off x="7794154" y="3700636"/>
            <a:ext cx="321685" cy="311659"/>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Beveled 30">
            <a:extLst>
              <a:ext uri="{FF2B5EF4-FFF2-40B4-BE49-F238E27FC236}">
                <a16:creationId xmlns:a16="http://schemas.microsoft.com/office/drawing/2014/main" id="{C80F2429-1728-4796-B3C5-38AD2B31A53B}"/>
              </a:ext>
            </a:extLst>
          </p:cNvPr>
          <p:cNvSpPr/>
          <p:nvPr/>
        </p:nvSpPr>
        <p:spPr>
          <a:xfrm>
            <a:off x="7808443" y="4739594"/>
            <a:ext cx="321685" cy="311658"/>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6012709-28D2-4F32-9D78-9C40B1D31FF7}"/>
              </a:ext>
            </a:extLst>
          </p:cNvPr>
          <p:cNvSpPr/>
          <p:nvPr/>
        </p:nvSpPr>
        <p:spPr>
          <a:xfrm>
            <a:off x="3777541" y="1476448"/>
            <a:ext cx="433051" cy="646331"/>
          </a:xfrm>
          <a:prstGeom prst="rect">
            <a:avLst/>
          </a:prstGeom>
        </p:spPr>
        <p:txBody>
          <a:bodyPr wrap="square">
            <a:spAutoFit/>
          </a:bodyPr>
          <a:lstStyle/>
          <a:p>
            <a:r>
              <a:rPr lang="en-US" sz="3600" dirty="0">
                <a:sym typeface="Wingdings" panose="05000000000000000000" pitchFamily="2" charset="2"/>
              </a:rPr>
              <a:t></a:t>
            </a:r>
            <a:endParaRPr lang="en-US" sz="3600" dirty="0"/>
          </a:p>
        </p:txBody>
      </p:sp>
      <p:sp>
        <p:nvSpPr>
          <p:cNvPr id="33" name="Rectangle 32">
            <a:extLst>
              <a:ext uri="{FF2B5EF4-FFF2-40B4-BE49-F238E27FC236}">
                <a16:creationId xmlns:a16="http://schemas.microsoft.com/office/drawing/2014/main" id="{E6FCE0CF-5B4C-451C-B93F-AFB9EA9CDF9F}"/>
              </a:ext>
            </a:extLst>
          </p:cNvPr>
          <p:cNvSpPr/>
          <p:nvPr/>
        </p:nvSpPr>
        <p:spPr>
          <a:xfrm>
            <a:off x="3749233" y="3040798"/>
            <a:ext cx="498376" cy="646331"/>
          </a:xfrm>
          <a:prstGeom prst="rect">
            <a:avLst/>
          </a:prstGeom>
        </p:spPr>
        <p:txBody>
          <a:bodyPr wrap="square">
            <a:spAutoFit/>
          </a:bodyPr>
          <a:lstStyle/>
          <a:p>
            <a:r>
              <a:rPr lang="en-US" sz="3600" dirty="0">
                <a:sym typeface="Wingdings" panose="05000000000000000000" pitchFamily="2" charset="2"/>
              </a:rPr>
              <a:t></a:t>
            </a:r>
            <a:endParaRPr lang="en-US" sz="3600" dirty="0"/>
          </a:p>
        </p:txBody>
      </p:sp>
      <p:sp>
        <p:nvSpPr>
          <p:cNvPr id="34" name="Rectangle 33">
            <a:extLst>
              <a:ext uri="{FF2B5EF4-FFF2-40B4-BE49-F238E27FC236}">
                <a16:creationId xmlns:a16="http://schemas.microsoft.com/office/drawing/2014/main" id="{8514A400-EA1C-4DBE-A940-FBDE6B2A9758}"/>
              </a:ext>
            </a:extLst>
          </p:cNvPr>
          <p:cNvSpPr/>
          <p:nvPr/>
        </p:nvSpPr>
        <p:spPr>
          <a:xfrm>
            <a:off x="5076378" y="2013166"/>
            <a:ext cx="498376" cy="646331"/>
          </a:xfrm>
          <a:prstGeom prst="rect">
            <a:avLst/>
          </a:prstGeom>
        </p:spPr>
        <p:txBody>
          <a:bodyPr wrap="square">
            <a:spAutoFit/>
          </a:bodyPr>
          <a:lstStyle/>
          <a:p>
            <a:r>
              <a:rPr lang="en-US" sz="3600" dirty="0">
                <a:sym typeface="Wingdings" panose="05000000000000000000" pitchFamily="2" charset="2"/>
              </a:rPr>
              <a:t></a:t>
            </a:r>
            <a:endParaRPr lang="en-US" sz="3600" dirty="0"/>
          </a:p>
        </p:txBody>
      </p:sp>
      <p:sp>
        <p:nvSpPr>
          <p:cNvPr id="35" name="Content Placeholder 2">
            <a:extLst>
              <a:ext uri="{FF2B5EF4-FFF2-40B4-BE49-F238E27FC236}">
                <a16:creationId xmlns:a16="http://schemas.microsoft.com/office/drawing/2014/main" id="{173602A6-2CBF-49FA-A3CB-EEC6350D32FB}"/>
              </a:ext>
            </a:extLst>
          </p:cNvPr>
          <p:cNvSpPr txBox="1">
            <a:spLocks/>
          </p:cNvSpPr>
          <p:nvPr/>
        </p:nvSpPr>
        <p:spPr>
          <a:xfrm>
            <a:off x="6168555" y="1063245"/>
            <a:ext cx="1521834" cy="565758"/>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6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00000"/>
              </a:lnSpc>
              <a:spcBef>
                <a:spcPts val="6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00000"/>
              </a:lnSpc>
              <a:spcBef>
                <a:spcPts val="6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00000"/>
              </a:lnSpc>
              <a:spcBef>
                <a:spcPts val="6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00000"/>
              </a:lnSpc>
              <a:spcBef>
                <a:spcPts val="6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t>Adapt</a:t>
            </a:r>
          </a:p>
        </p:txBody>
      </p:sp>
      <p:sp>
        <p:nvSpPr>
          <p:cNvPr id="36" name="Rectangle: Beveled 35">
            <a:extLst>
              <a:ext uri="{FF2B5EF4-FFF2-40B4-BE49-F238E27FC236}">
                <a16:creationId xmlns:a16="http://schemas.microsoft.com/office/drawing/2014/main" id="{1DB21137-3DF2-401B-9EB1-015FF64F028D}"/>
              </a:ext>
            </a:extLst>
          </p:cNvPr>
          <p:cNvSpPr/>
          <p:nvPr/>
        </p:nvSpPr>
        <p:spPr>
          <a:xfrm>
            <a:off x="6571712" y="1645539"/>
            <a:ext cx="321685" cy="311658"/>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Beveled 36">
            <a:extLst>
              <a:ext uri="{FF2B5EF4-FFF2-40B4-BE49-F238E27FC236}">
                <a16:creationId xmlns:a16="http://schemas.microsoft.com/office/drawing/2014/main" id="{FEF5D1A8-2F18-4366-B2A1-F3B8E8A8B276}"/>
              </a:ext>
            </a:extLst>
          </p:cNvPr>
          <p:cNvSpPr/>
          <p:nvPr/>
        </p:nvSpPr>
        <p:spPr>
          <a:xfrm>
            <a:off x="6571712" y="2144403"/>
            <a:ext cx="321685" cy="311659"/>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Beveled 38">
            <a:extLst>
              <a:ext uri="{FF2B5EF4-FFF2-40B4-BE49-F238E27FC236}">
                <a16:creationId xmlns:a16="http://schemas.microsoft.com/office/drawing/2014/main" id="{AE87C827-E52F-4F33-B99E-5C7AEBB2148B}"/>
              </a:ext>
            </a:extLst>
          </p:cNvPr>
          <p:cNvSpPr/>
          <p:nvPr/>
        </p:nvSpPr>
        <p:spPr>
          <a:xfrm>
            <a:off x="6571713" y="3217172"/>
            <a:ext cx="312159" cy="299556"/>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Beveled 40">
            <a:extLst>
              <a:ext uri="{FF2B5EF4-FFF2-40B4-BE49-F238E27FC236}">
                <a16:creationId xmlns:a16="http://schemas.microsoft.com/office/drawing/2014/main" id="{3D970817-21D7-425F-8A73-E563C1869154}"/>
              </a:ext>
            </a:extLst>
          </p:cNvPr>
          <p:cNvSpPr/>
          <p:nvPr/>
        </p:nvSpPr>
        <p:spPr>
          <a:xfrm>
            <a:off x="6563267" y="3706650"/>
            <a:ext cx="321685" cy="311659"/>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Beveled 41">
            <a:extLst>
              <a:ext uri="{FF2B5EF4-FFF2-40B4-BE49-F238E27FC236}">
                <a16:creationId xmlns:a16="http://schemas.microsoft.com/office/drawing/2014/main" id="{E3402864-6D9F-4016-80C4-7D22453378FE}"/>
              </a:ext>
            </a:extLst>
          </p:cNvPr>
          <p:cNvSpPr/>
          <p:nvPr/>
        </p:nvSpPr>
        <p:spPr>
          <a:xfrm>
            <a:off x="6577556" y="4721793"/>
            <a:ext cx="321685" cy="311658"/>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461D246-A01A-4DC5-8344-0F6429DC469F}"/>
              </a:ext>
            </a:extLst>
          </p:cNvPr>
          <p:cNvSpPr/>
          <p:nvPr/>
        </p:nvSpPr>
        <p:spPr>
          <a:xfrm>
            <a:off x="3749227" y="3533299"/>
            <a:ext cx="498376" cy="646331"/>
          </a:xfrm>
          <a:prstGeom prst="rect">
            <a:avLst/>
          </a:prstGeom>
        </p:spPr>
        <p:txBody>
          <a:bodyPr wrap="square">
            <a:spAutoFit/>
          </a:bodyPr>
          <a:lstStyle/>
          <a:p>
            <a:r>
              <a:rPr lang="en-US" sz="3600" dirty="0">
                <a:sym typeface="Wingdings" panose="05000000000000000000" pitchFamily="2" charset="2"/>
              </a:rPr>
              <a:t></a:t>
            </a:r>
            <a:endParaRPr lang="en-US" sz="3600" dirty="0"/>
          </a:p>
        </p:txBody>
      </p:sp>
      <p:sp>
        <p:nvSpPr>
          <p:cNvPr id="44" name="Rectangle 43">
            <a:extLst>
              <a:ext uri="{FF2B5EF4-FFF2-40B4-BE49-F238E27FC236}">
                <a16:creationId xmlns:a16="http://schemas.microsoft.com/office/drawing/2014/main" id="{8AEB7B0A-D2A9-47EC-A14D-F3361473CC1C}"/>
              </a:ext>
            </a:extLst>
          </p:cNvPr>
          <p:cNvSpPr/>
          <p:nvPr/>
        </p:nvSpPr>
        <p:spPr>
          <a:xfrm>
            <a:off x="7668783" y="2487578"/>
            <a:ext cx="612676" cy="646331"/>
          </a:xfrm>
          <a:prstGeom prst="rect">
            <a:avLst/>
          </a:prstGeom>
        </p:spPr>
        <p:txBody>
          <a:bodyPr wrap="square">
            <a:spAutoFit/>
          </a:bodyPr>
          <a:lstStyle/>
          <a:p>
            <a:r>
              <a:rPr lang="en-US" sz="3600" dirty="0">
                <a:sym typeface="Wingdings" panose="05000000000000000000" pitchFamily="2" charset="2"/>
              </a:rPr>
              <a:t></a:t>
            </a:r>
            <a:endParaRPr lang="en-US" sz="3600" dirty="0"/>
          </a:p>
        </p:txBody>
      </p:sp>
      <p:sp>
        <p:nvSpPr>
          <p:cNvPr id="49" name="Rectangle 48">
            <a:extLst>
              <a:ext uri="{FF2B5EF4-FFF2-40B4-BE49-F238E27FC236}">
                <a16:creationId xmlns:a16="http://schemas.microsoft.com/office/drawing/2014/main" id="{D9B9077E-213A-452F-9E54-F1FD590C2EA3}"/>
              </a:ext>
            </a:extLst>
          </p:cNvPr>
          <p:cNvSpPr/>
          <p:nvPr/>
        </p:nvSpPr>
        <p:spPr>
          <a:xfrm>
            <a:off x="7664029" y="4039623"/>
            <a:ext cx="612676" cy="646331"/>
          </a:xfrm>
          <a:prstGeom prst="rect">
            <a:avLst/>
          </a:prstGeom>
        </p:spPr>
        <p:txBody>
          <a:bodyPr wrap="square">
            <a:spAutoFit/>
          </a:bodyPr>
          <a:lstStyle/>
          <a:p>
            <a:r>
              <a:rPr lang="en-US" sz="3600" dirty="0">
                <a:sym typeface="Wingdings" panose="05000000000000000000" pitchFamily="2" charset="2"/>
              </a:rPr>
              <a:t></a:t>
            </a:r>
            <a:endParaRPr lang="en-US" sz="3600" dirty="0"/>
          </a:p>
        </p:txBody>
      </p:sp>
      <p:sp>
        <p:nvSpPr>
          <p:cNvPr id="50" name="Rectangle 49">
            <a:extLst>
              <a:ext uri="{FF2B5EF4-FFF2-40B4-BE49-F238E27FC236}">
                <a16:creationId xmlns:a16="http://schemas.microsoft.com/office/drawing/2014/main" id="{382871F9-AF29-4095-866F-25AF7554EFCA}"/>
              </a:ext>
            </a:extLst>
          </p:cNvPr>
          <p:cNvSpPr/>
          <p:nvPr/>
        </p:nvSpPr>
        <p:spPr>
          <a:xfrm>
            <a:off x="5076378" y="4039623"/>
            <a:ext cx="612676" cy="646331"/>
          </a:xfrm>
          <a:prstGeom prst="rect">
            <a:avLst/>
          </a:prstGeom>
        </p:spPr>
        <p:txBody>
          <a:bodyPr wrap="square">
            <a:spAutoFit/>
          </a:bodyPr>
          <a:lstStyle/>
          <a:p>
            <a:r>
              <a:rPr lang="en-US" sz="3600" dirty="0">
                <a:sym typeface="Wingdings" panose="05000000000000000000" pitchFamily="2" charset="2"/>
              </a:rPr>
              <a:t></a:t>
            </a:r>
            <a:endParaRPr lang="en-US" sz="3600" dirty="0"/>
          </a:p>
        </p:txBody>
      </p:sp>
      <p:sp>
        <p:nvSpPr>
          <p:cNvPr id="51" name="Rectangle 50">
            <a:extLst>
              <a:ext uri="{FF2B5EF4-FFF2-40B4-BE49-F238E27FC236}">
                <a16:creationId xmlns:a16="http://schemas.microsoft.com/office/drawing/2014/main" id="{968D3E5D-8DAC-4A7A-B76F-6C702ED4F63A}"/>
              </a:ext>
            </a:extLst>
          </p:cNvPr>
          <p:cNvSpPr/>
          <p:nvPr/>
        </p:nvSpPr>
        <p:spPr>
          <a:xfrm>
            <a:off x="6426216" y="4046885"/>
            <a:ext cx="612676" cy="646331"/>
          </a:xfrm>
          <a:prstGeom prst="rect">
            <a:avLst/>
          </a:prstGeom>
        </p:spPr>
        <p:txBody>
          <a:bodyPr wrap="square">
            <a:spAutoFit/>
          </a:bodyPr>
          <a:lstStyle/>
          <a:p>
            <a:r>
              <a:rPr lang="en-US" sz="3600" dirty="0">
                <a:sym typeface="Wingdings" panose="05000000000000000000" pitchFamily="2" charset="2"/>
              </a:rPr>
              <a:t></a:t>
            </a:r>
            <a:endParaRPr lang="en-US" sz="3600" dirty="0"/>
          </a:p>
        </p:txBody>
      </p:sp>
      <p:sp>
        <p:nvSpPr>
          <p:cNvPr id="52" name="Rectangle 51">
            <a:extLst>
              <a:ext uri="{FF2B5EF4-FFF2-40B4-BE49-F238E27FC236}">
                <a16:creationId xmlns:a16="http://schemas.microsoft.com/office/drawing/2014/main" id="{78AC68D6-5F7B-4B60-A111-88D0C1BE8807}"/>
              </a:ext>
            </a:extLst>
          </p:cNvPr>
          <p:cNvSpPr/>
          <p:nvPr/>
        </p:nvSpPr>
        <p:spPr>
          <a:xfrm>
            <a:off x="6417771" y="2503908"/>
            <a:ext cx="612676" cy="646331"/>
          </a:xfrm>
          <a:prstGeom prst="rect">
            <a:avLst/>
          </a:prstGeom>
        </p:spPr>
        <p:txBody>
          <a:bodyPr wrap="square">
            <a:spAutoFit/>
          </a:bodyPr>
          <a:lstStyle/>
          <a:p>
            <a:r>
              <a:rPr lang="en-US" sz="3600" dirty="0">
                <a:sym typeface="Wingdings" panose="05000000000000000000" pitchFamily="2" charset="2"/>
              </a:rPr>
              <a:t></a:t>
            </a:r>
            <a:endParaRPr lang="en-US" sz="3600" dirty="0"/>
          </a:p>
        </p:txBody>
      </p:sp>
      <p:sp>
        <p:nvSpPr>
          <p:cNvPr id="53" name="Rectangle 52">
            <a:extLst>
              <a:ext uri="{FF2B5EF4-FFF2-40B4-BE49-F238E27FC236}">
                <a16:creationId xmlns:a16="http://schemas.microsoft.com/office/drawing/2014/main" id="{E7A562F1-B44A-48DA-84A5-7487140F63E1}"/>
              </a:ext>
            </a:extLst>
          </p:cNvPr>
          <p:cNvSpPr/>
          <p:nvPr/>
        </p:nvSpPr>
        <p:spPr>
          <a:xfrm>
            <a:off x="5078070" y="1476448"/>
            <a:ext cx="612676" cy="646331"/>
          </a:xfrm>
          <a:prstGeom prst="rect">
            <a:avLst/>
          </a:prstGeom>
        </p:spPr>
        <p:txBody>
          <a:bodyPr wrap="square">
            <a:spAutoFit/>
          </a:bodyPr>
          <a:lstStyle/>
          <a:p>
            <a:r>
              <a:rPr lang="en-US" sz="3600" dirty="0">
                <a:sym typeface="Wingdings" panose="05000000000000000000" pitchFamily="2" charset="2"/>
              </a:rPr>
              <a:t></a:t>
            </a:r>
            <a:endParaRPr lang="en-US" sz="3600" dirty="0"/>
          </a:p>
        </p:txBody>
      </p:sp>
    </p:spTree>
    <p:extLst>
      <p:ext uri="{BB962C8B-B14F-4D97-AF65-F5344CB8AC3E}">
        <p14:creationId xmlns:p14="http://schemas.microsoft.com/office/powerpoint/2010/main" val="320578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C948-263F-5843-9346-AEE6889661C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11C7C1C-AD52-B845-B2B5-672B033CFF9A}"/>
              </a:ext>
            </a:extLst>
          </p:cNvPr>
          <p:cNvSpPr>
            <a:spLocks noGrp="1"/>
          </p:cNvSpPr>
          <p:nvPr>
            <p:ph type="subTitle" idx="1"/>
          </p:nvPr>
        </p:nvSpPr>
        <p:spPr/>
        <p:txBody>
          <a:bodyPr/>
          <a:lstStyle/>
          <a:p>
            <a:endParaRPr lang="en-US"/>
          </a:p>
        </p:txBody>
      </p:sp>
      <p:pic>
        <p:nvPicPr>
          <p:cNvPr id="5" name="slide.url=https://www.polleverywhere.com/multiple_choice_polls/7PZsRraZCuxzLxftBHvBZ?flow=Default&amp;onscreen=persist">
            <a:extLst>
              <a:ext uri="{FF2B5EF4-FFF2-40B4-BE49-F238E27FC236}">
                <a16:creationId xmlns:a16="http://schemas.microsoft.com/office/drawing/2014/main" id="{9AB45B31-6EF7-FB43-ADE9-52373C90995A}"/>
              </a:ext>
            </a:extLst>
          </p:cNvPr>
          <p:cNvPicPr>
            <a:picLocks/>
          </p:cNvPicPr>
          <p:nvPr/>
        </p:nvPicPr>
        <p:blipFill>
          <a:blip r:embed="rId3"/>
          <a:stretch>
            <a:fillRect/>
          </a:stretch>
        </p:blipFill>
        <p:spPr>
          <a:xfrm>
            <a:off x="63500" y="63500"/>
            <a:ext cx="9017000" cy="6731000"/>
          </a:xfrm>
          <a:prstGeom prst="rect">
            <a:avLst/>
          </a:prstGeom>
        </p:spPr>
      </p:pic>
    </p:spTree>
    <p:extLst>
      <p:ext uri="{BB962C8B-B14F-4D97-AF65-F5344CB8AC3E}">
        <p14:creationId xmlns:p14="http://schemas.microsoft.com/office/powerpoint/2010/main" val="178544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708663" cy="1325563"/>
          </a:xfrm>
        </p:spPr>
        <p:txBody>
          <a:bodyPr anchor="ctr">
            <a:normAutofit/>
          </a:bodyPr>
          <a:lstStyle/>
          <a:p>
            <a:r>
              <a:rPr lang="en-US" dirty="0"/>
              <a:t>3. Draft Your Messages</a:t>
            </a:r>
          </a:p>
        </p:txBody>
      </p:sp>
      <p:pic>
        <p:nvPicPr>
          <p:cNvPr id="4" name="Picture 14" descr="Image result for problem solving"/>
          <p:cNvPicPr>
            <a:picLocks noChangeAspect="1" noChangeArrowheads="1"/>
          </p:cNvPicPr>
          <p:nvPr/>
        </p:nvPicPr>
        <p:blipFill rotWithShape="1">
          <a:blip r:embed="rId3">
            <a:extLst>
              <a:ext uri="{28A0092B-C50C-407E-A947-70E740481C1C}">
                <a14:useLocalDpi xmlns:a14="http://schemas.microsoft.com/office/drawing/2010/main" val="0"/>
              </a:ext>
            </a:extLst>
          </a:blip>
          <a:srcRect r="3" b="99"/>
          <a:stretch/>
        </p:blipFill>
        <p:spPr bwMode="auto">
          <a:xfrm>
            <a:off x="628650" y="1825625"/>
            <a:ext cx="470866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859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School Psychologists as Mental Health Providers???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9165" y="1431177"/>
            <a:ext cx="6567632" cy="4351057"/>
          </a:xfrm>
          <a:noFill/>
        </p:spPr>
      </p:pic>
    </p:spTree>
    <p:extLst>
      <p:ext uri="{BB962C8B-B14F-4D97-AF65-F5344CB8AC3E}">
        <p14:creationId xmlns:p14="http://schemas.microsoft.com/office/powerpoint/2010/main" val="3046950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txBox="1">
            <a:spLocks noGrp="1"/>
          </p:cNvSpPr>
          <p:nvPr/>
        </p:nvSpPr>
        <p:spPr bwMode="auto">
          <a:xfrm>
            <a:off x="7064375"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charset="0"/>
              <a:buChar char="•"/>
              <a:defRPr sz="3200">
                <a:solidFill>
                  <a:schemeClr val="tx1"/>
                </a:solidFill>
                <a:latin typeface="Arial" charset="0"/>
                <a:cs typeface="Arial" charset="0"/>
              </a:defRPr>
            </a:lvl1pPr>
            <a:lvl2pPr marL="742950" indent="-285750">
              <a:lnSpc>
                <a:spcPct val="70000"/>
              </a:lnSpc>
              <a:spcBef>
                <a:spcPct val="20000"/>
              </a:spcBef>
              <a:buFont typeface="Arial" charset="0"/>
              <a:buChar char="–"/>
              <a:defRPr sz="2800">
                <a:solidFill>
                  <a:schemeClr val="tx1"/>
                </a:solidFill>
                <a:latin typeface="Arial" charset="0"/>
                <a:cs typeface="Arial" charset="0"/>
              </a:defRPr>
            </a:lvl2pPr>
            <a:lvl3pPr marL="1143000" indent="-228600">
              <a:lnSpc>
                <a:spcPct val="70000"/>
              </a:lnSpc>
              <a:spcBef>
                <a:spcPct val="20000"/>
              </a:spcBef>
              <a:buFont typeface="Arial" charset="0"/>
              <a:buChar char="•"/>
              <a:defRPr sz="2400">
                <a:solidFill>
                  <a:schemeClr val="tx1"/>
                </a:solidFill>
                <a:latin typeface="Arial" charset="0"/>
                <a:cs typeface="Arial" charset="0"/>
              </a:defRPr>
            </a:lvl3pPr>
            <a:lvl4pPr marL="1600200" indent="-228600">
              <a:lnSpc>
                <a:spcPct val="70000"/>
              </a:lnSpc>
              <a:spcBef>
                <a:spcPct val="20000"/>
              </a:spcBef>
              <a:buFont typeface="Arial" charset="0"/>
              <a:buChar char="–"/>
              <a:defRPr sz="2000">
                <a:solidFill>
                  <a:schemeClr val="tx1"/>
                </a:solidFill>
                <a:latin typeface="Arial" charset="0"/>
                <a:cs typeface="Arial" charset="0"/>
              </a:defRPr>
            </a:lvl4pPr>
            <a:lvl5pPr marL="2057400" indent="-228600">
              <a:lnSpc>
                <a:spcPct val="70000"/>
              </a:lnSpc>
              <a:spcBef>
                <a:spcPct val="20000"/>
              </a:spcBef>
              <a:buFont typeface="Arial" charset="0"/>
              <a:buChar char="»"/>
              <a:defRPr sz="2000">
                <a:solidFill>
                  <a:schemeClr val="tx1"/>
                </a:solidFill>
                <a:latin typeface="Arial" charset="0"/>
                <a:cs typeface="Arial" charset="0"/>
              </a:defRPr>
            </a:lvl5pPr>
            <a:lvl6pPr marL="25146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9pPr>
          </a:lstStyle>
          <a:p>
            <a:pPr algn="r" eaLnBrk="1" hangingPunct="1">
              <a:lnSpc>
                <a:spcPct val="100000"/>
              </a:lnSpc>
              <a:spcBef>
                <a:spcPct val="0"/>
              </a:spcBef>
              <a:buFontTx/>
              <a:buNone/>
            </a:pPr>
            <a:fld id="{FAC10BFF-0C9B-4109-BF94-5EDF23043D84}" type="slidenum">
              <a:rPr lang="en-US" altLang="en-US" sz="1400">
                <a:solidFill>
                  <a:srgbClr val="00386A"/>
                </a:solidFill>
              </a:rPr>
              <a:pPr algn="r" eaLnBrk="1" hangingPunct="1">
                <a:lnSpc>
                  <a:spcPct val="100000"/>
                </a:lnSpc>
                <a:spcBef>
                  <a:spcPct val="0"/>
                </a:spcBef>
                <a:buFontTx/>
                <a:buNone/>
              </a:pPr>
              <a:t>27</a:t>
            </a:fld>
            <a:endParaRPr lang="en-US" altLang="en-US" sz="1400"/>
          </a:p>
        </p:txBody>
      </p:sp>
      <p:sp>
        <p:nvSpPr>
          <p:cNvPr id="141315" name="Rectangle 2"/>
          <p:cNvSpPr>
            <a:spLocks noGrp="1" noChangeArrowheads="1"/>
          </p:cNvSpPr>
          <p:nvPr>
            <p:ph type="title"/>
          </p:nvPr>
        </p:nvSpPr>
        <p:spPr/>
        <p:txBody>
          <a:bodyPr/>
          <a:lstStyle/>
          <a:p>
            <a:r>
              <a:rPr lang="en-US" altLang="en-US"/>
              <a:t>Effective Message Structure</a:t>
            </a:r>
          </a:p>
        </p:txBody>
      </p:sp>
      <p:sp>
        <p:nvSpPr>
          <p:cNvPr id="141316" name="Rectangle 3"/>
          <p:cNvSpPr>
            <a:spLocks noGrp="1" noChangeArrowheads="1"/>
          </p:cNvSpPr>
          <p:nvPr>
            <p:ph idx="4294967295"/>
          </p:nvPr>
        </p:nvSpPr>
        <p:spPr>
          <a:xfrm>
            <a:off x="502023" y="1887114"/>
            <a:ext cx="7315200" cy="3413125"/>
          </a:xfrm>
        </p:spPr>
        <p:txBody>
          <a:bodyPr/>
          <a:lstStyle/>
          <a:p>
            <a:r>
              <a:rPr lang="en-US" altLang="en-US" dirty="0"/>
              <a:t>Problem statement</a:t>
            </a:r>
          </a:p>
          <a:p>
            <a:r>
              <a:rPr lang="en-US" altLang="en-US" dirty="0"/>
              <a:t>Action/solution</a:t>
            </a:r>
          </a:p>
          <a:p>
            <a:r>
              <a:rPr lang="en-US" altLang="en-US" dirty="0"/>
              <a:t>Benefits </a:t>
            </a:r>
          </a:p>
        </p:txBody>
      </p:sp>
      <p:grpSp>
        <p:nvGrpSpPr>
          <p:cNvPr id="141317" name="Group 16"/>
          <p:cNvGrpSpPr>
            <a:grpSpLocks/>
          </p:cNvGrpSpPr>
          <p:nvPr/>
        </p:nvGrpSpPr>
        <p:grpSpPr bwMode="auto">
          <a:xfrm>
            <a:off x="3194216" y="1285574"/>
            <a:ext cx="5562600" cy="4014665"/>
            <a:chOff x="8268" y="2244"/>
            <a:chExt cx="6816" cy="4836"/>
          </a:xfrm>
        </p:grpSpPr>
        <p:sp>
          <p:nvSpPr>
            <p:cNvPr id="141318" name="AutoShape 17"/>
            <p:cNvSpPr>
              <a:spLocks noChangeArrowheads="1"/>
            </p:cNvSpPr>
            <p:nvPr/>
          </p:nvSpPr>
          <p:spPr bwMode="auto">
            <a:xfrm>
              <a:off x="9552" y="2724"/>
              <a:ext cx="4281" cy="4356"/>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a:flatTx/>
            </a:bodyPr>
            <a:lstStyle>
              <a:lvl1pPr>
                <a:lnSpc>
                  <a:spcPct val="70000"/>
                </a:lnSpc>
                <a:spcBef>
                  <a:spcPct val="20000"/>
                </a:spcBef>
                <a:buFont typeface="Arial" charset="0"/>
                <a:buChar char="•"/>
                <a:defRPr sz="3200">
                  <a:solidFill>
                    <a:schemeClr val="tx1"/>
                  </a:solidFill>
                  <a:latin typeface="Arial" charset="0"/>
                  <a:cs typeface="Arial" charset="0"/>
                </a:defRPr>
              </a:lvl1pPr>
              <a:lvl2pPr marL="742950" indent="-285750">
                <a:lnSpc>
                  <a:spcPct val="70000"/>
                </a:lnSpc>
                <a:spcBef>
                  <a:spcPct val="20000"/>
                </a:spcBef>
                <a:buFont typeface="Arial" charset="0"/>
                <a:buChar char="–"/>
                <a:defRPr sz="2800">
                  <a:solidFill>
                    <a:schemeClr val="tx1"/>
                  </a:solidFill>
                  <a:latin typeface="Arial" charset="0"/>
                  <a:cs typeface="Arial" charset="0"/>
                </a:defRPr>
              </a:lvl2pPr>
              <a:lvl3pPr marL="1143000" indent="-228600">
                <a:lnSpc>
                  <a:spcPct val="70000"/>
                </a:lnSpc>
                <a:spcBef>
                  <a:spcPct val="20000"/>
                </a:spcBef>
                <a:buFont typeface="Arial" charset="0"/>
                <a:buChar char="•"/>
                <a:defRPr sz="2400">
                  <a:solidFill>
                    <a:schemeClr val="tx1"/>
                  </a:solidFill>
                  <a:latin typeface="Arial" charset="0"/>
                  <a:cs typeface="Arial" charset="0"/>
                </a:defRPr>
              </a:lvl3pPr>
              <a:lvl4pPr marL="1600200" indent="-228600">
                <a:lnSpc>
                  <a:spcPct val="70000"/>
                </a:lnSpc>
                <a:spcBef>
                  <a:spcPct val="20000"/>
                </a:spcBef>
                <a:buFont typeface="Arial" charset="0"/>
                <a:buChar char="–"/>
                <a:defRPr sz="2000">
                  <a:solidFill>
                    <a:schemeClr val="tx1"/>
                  </a:solidFill>
                  <a:latin typeface="Arial" charset="0"/>
                  <a:cs typeface="Arial" charset="0"/>
                </a:defRPr>
              </a:lvl4pPr>
              <a:lvl5pPr marL="2057400" indent="-228600">
                <a:lnSpc>
                  <a:spcPct val="70000"/>
                </a:lnSpc>
                <a:spcBef>
                  <a:spcPct val="20000"/>
                </a:spcBef>
                <a:buFont typeface="Arial" charset="0"/>
                <a:buChar char="»"/>
                <a:defRPr sz="2000">
                  <a:solidFill>
                    <a:schemeClr val="tx1"/>
                  </a:solidFill>
                  <a:latin typeface="Arial" charset="0"/>
                  <a:cs typeface="Arial" charset="0"/>
                </a:defRPr>
              </a:lvl5pPr>
              <a:lvl6pPr marL="25146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9pPr>
            </a:lstStyle>
            <a:p>
              <a:pPr eaLnBrk="1" hangingPunct="1">
                <a:lnSpc>
                  <a:spcPct val="100000"/>
                </a:lnSpc>
                <a:spcBef>
                  <a:spcPct val="0"/>
                </a:spcBef>
                <a:buFontTx/>
                <a:buNone/>
              </a:pPr>
              <a:endParaRPr lang="en-US" altLang="en-US" sz="1800">
                <a:latin typeface="+mn-lt"/>
              </a:endParaRPr>
            </a:p>
          </p:txBody>
        </p:sp>
        <p:sp>
          <p:nvSpPr>
            <p:cNvPr id="141319" name="AutoShape 18"/>
            <p:cNvSpPr>
              <a:spLocks noChangeArrowheads="1"/>
            </p:cNvSpPr>
            <p:nvPr/>
          </p:nvSpPr>
          <p:spPr bwMode="auto">
            <a:xfrm>
              <a:off x="11016" y="2244"/>
              <a:ext cx="1439" cy="66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a:lstStyle>
              <a:lvl1pPr>
                <a:lnSpc>
                  <a:spcPct val="70000"/>
                </a:lnSpc>
                <a:spcBef>
                  <a:spcPct val="20000"/>
                </a:spcBef>
                <a:buFont typeface="Arial" charset="0"/>
                <a:buChar char="•"/>
                <a:defRPr sz="3200">
                  <a:solidFill>
                    <a:schemeClr val="tx1"/>
                  </a:solidFill>
                  <a:latin typeface="Arial" charset="0"/>
                  <a:cs typeface="Arial" charset="0"/>
                </a:defRPr>
              </a:lvl1pPr>
              <a:lvl2pPr marL="742950" indent="-285750">
                <a:lnSpc>
                  <a:spcPct val="70000"/>
                </a:lnSpc>
                <a:spcBef>
                  <a:spcPct val="20000"/>
                </a:spcBef>
                <a:buFont typeface="Arial" charset="0"/>
                <a:buChar char="–"/>
                <a:defRPr sz="2800">
                  <a:solidFill>
                    <a:schemeClr val="tx1"/>
                  </a:solidFill>
                  <a:latin typeface="Arial" charset="0"/>
                  <a:cs typeface="Arial" charset="0"/>
                </a:defRPr>
              </a:lvl2pPr>
              <a:lvl3pPr marL="1143000" indent="-228600">
                <a:lnSpc>
                  <a:spcPct val="70000"/>
                </a:lnSpc>
                <a:spcBef>
                  <a:spcPct val="20000"/>
                </a:spcBef>
                <a:buFont typeface="Arial" charset="0"/>
                <a:buChar char="•"/>
                <a:defRPr sz="2400">
                  <a:solidFill>
                    <a:schemeClr val="tx1"/>
                  </a:solidFill>
                  <a:latin typeface="Arial" charset="0"/>
                  <a:cs typeface="Arial" charset="0"/>
                </a:defRPr>
              </a:lvl3pPr>
              <a:lvl4pPr marL="1600200" indent="-228600">
                <a:lnSpc>
                  <a:spcPct val="70000"/>
                </a:lnSpc>
                <a:spcBef>
                  <a:spcPct val="20000"/>
                </a:spcBef>
                <a:buFont typeface="Arial" charset="0"/>
                <a:buChar char="–"/>
                <a:defRPr sz="2000">
                  <a:solidFill>
                    <a:schemeClr val="tx1"/>
                  </a:solidFill>
                  <a:latin typeface="Arial" charset="0"/>
                  <a:cs typeface="Arial" charset="0"/>
                </a:defRPr>
              </a:lvl4pPr>
              <a:lvl5pPr marL="2057400" indent="-228600">
                <a:lnSpc>
                  <a:spcPct val="70000"/>
                </a:lnSpc>
                <a:spcBef>
                  <a:spcPct val="20000"/>
                </a:spcBef>
                <a:buFont typeface="Arial" charset="0"/>
                <a:buChar char="»"/>
                <a:defRPr sz="2000">
                  <a:solidFill>
                    <a:schemeClr val="tx1"/>
                  </a:solidFill>
                  <a:latin typeface="Arial" charset="0"/>
                  <a:cs typeface="Arial" charset="0"/>
                </a:defRPr>
              </a:lvl5pPr>
              <a:lvl6pPr marL="25146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lnSpc>
                  <a:spcPct val="100000"/>
                </a:lnSpc>
                <a:spcBef>
                  <a:spcPct val="0"/>
                </a:spcBef>
                <a:spcAft>
                  <a:spcPts val="1000"/>
                </a:spcAft>
                <a:buFontTx/>
                <a:buNone/>
              </a:pPr>
              <a:r>
                <a:rPr lang="en-US" altLang="en-US" sz="1800" b="1">
                  <a:latin typeface="+mn-lt"/>
                </a:rPr>
                <a:t>Benefit</a:t>
              </a:r>
              <a:endParaRPr lang="en-US" altLang="en-US" sz="1800">
                <a:latin typeface="+mn-lt"/>
              </a:endParaRPr>
            </a:p>
          </p:txBody>
        </p:sp>
        <p:sp>
          <p:nvSpPr>
            <p:cNvPr id="141320" name="AutoShape 19"/>
            <p:cNvSpPr>
              <a:spLocks noChangeArrowheads="1"/>
            </p:cNvSpPr>
            <p:nvPr/>
          </p:nvSpPr>
          <p:spPr bwMode="auto">
            <a:xfrm>
              <a:off x="13512" y="6420"/>
              <a:ext cx="1572" cy="66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a:lstStyle>
              <a:lvl1pPr>
                <a:lnSpc>
                  <a:spcPct val="70000"/>
                </a:lnSpc>
                <a:spcBef>
                  <a:spcPct val="20000"/>
                </a:spcBef>
                <a:buFont typeface="Arial" charset="0"/>
                <a:buChar char="•"/>
                <a:defRPr sz="3200">
                  <a:solidFill>
                    <a:schemeClr val="tx1"/>
                  </a:solidFill>
                  <a:latin typeface="Arial" charset="0"/>
                  <a:cs typeface="Arial" charset="0"/>
                </a:defRPr>
              </a:lvl1pPr>
              <a:lvl2pPr marL="742950" indent="-285750">
                <a:lnSpc>
                  <a:spcPct val="70000"/>
                </a:lnSpc>
                <a:spcBef>
                  <a:spcPct val="20000"/>
                </a:spcBef>
                <a:buFont typeface="Arial" charset="0"/>
                <a:buChar char="–"/>
                <a:defRPr sz="2800">
                  <a:solidFill>
                    <a:schemeClr val="tx1"/>
                  </a:solidFill>
                  <a:latin typeface="Arial" charset="0"/>
                  <a:cs typeface="Arial" charset="0"/>
                </a:defRPr>
              </a:lvl2pPr>
              <a:lvl3pPr marL="1143000" indent="-228600">
                <a:lnSpc>
                  <a:spcPct val="70000"/>
                </a:lnSpc>
                <a:spcBef>
                  <a:spcPct val="20000"/>
                </a:spcBef>
                <a:buFont typeface="Arial" charset="0"/>
                <a:buChar char="•"/>
                <a:defRPr sz="2400">
                  <a:solidFill>
                    <a:schemeClr val="tx1"/>
                  </a:solidFill>
                  <a:latin typeface="Arial" charset="0"/>
                  <a:cs typeface="Arial" charset="0"/>
                </a:defRPr>
              </a:lvl3pPr>
              <a:lvl4pPr marL="1600200" indent="-228600">
                <a:lnSpc>
                  <a:spcPct val="70000"/>
                </a:lnSpc>
                <a:spcBef>
                  <a:spcPct val="20000"/>
                </a:spcBef>
                <a:buFont typeface="Arial" charset="0"/>
                <a:buChar char="–"/>
                <a:defRPr sz="2000">
                  <a:solidFill>
                    <a:schemeClr val="tx1"/>
                  </a:solidFill>
                  <a:latin typeface="Arial" charset="0"/>
                  <a:cs typeface="Arial" charset="0"/>
                </a:defRPr>
              </a:lvl4pPr>
              <a:lvl5pPr marL="2057400" indent="-228600">
                <a:lnSpc>
                  <a:spcPct val="70000"/>
                </a:lnSpc>
                <a:spcBef>
                  <a:spcPct val="20000"/>
                </a:spcBef>
                <a:buFont typeface="Arial" charset="0"/>
                <a:buChar char="»"/>
                <a:defRPr sz="2000">
                  <a:solidFill>
                    <a:schemeClr val="tx1"/>
                  </a:solidFill>
                  <a:latin typeface="Arial" charset="0"/>
                  <a:cs typeface="Arial" charset="0"/>
                </a:defRPr>
              </a:lvl5pPr>
              <a:lvl6pPr marL="25146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lnSpc>
                  <a:spcPct val="100000"/>
                </a:lnSpc>
                <a:spcBef>
                  <a:spcPct val="0"/>
                </a:spcBef>
                <a:spcAft>
                  <a:spcPts val="1000"/>
                </a:spcAft>
                <a:buFontTx/>
                <a:buNone/>
              </a:pPr>
              <a:r>
                <a:rPr lang="en-US" altLang="en-US" sz="1800" b="1">
                  <a:latin typeface="+mn-lt"/>
                </a:rPr>
                <a:t>Problem</a:t>
              </a:r>
              <a:endParaRPr lang="en-US" altLang="en-US" sz="1800">
                <a:latin typeface="+mn-lt"/>
              </a:endParaRPr>
            </a:p>
          </p:txBody>
        </p:sp>
        <p:sp>
          <p:nvSpPr>
            <p:cNvPr id="141321" name="AutoShape 20"/>
            <p:cNvSpPr>
              <a:spLocks noChangeArrowheads="1"/>
            </p:cNvSpPr>
            <p:nvPr/>
          </p:nvSpPr>
          <p:spPr bwMode="auto">
            <a:xfrm>
              <a:off x="8268" y="6420"/>
              <a:ext cx="1584" cy="66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a:lstStyle>
              <a:lvl1pPr>
                <a:lnSpc>
                  <a:spcPct val="70000"/>
                </a:lnSpc>
                <a:spcBef>
                  <a:spcPct val="20000"/>
                </a:spcBef>
                <a:buFont typeface="Arial" charset="0"/>
                <a:buChar char="•"/>
                <a:defRPr sz="3200">
                  <a:solidFill>
                    <a:schemeClr val="tx1"/>
                  </a:solidFill>
                  <a:latin typeface="Arial" charset="0"/>
                  <a:cs typeface="Arial" charset="0"/>
                </a:defRPr>
              </a:lvl1pPr>
              <a:lvl2pPr marL="742950" indent="-285750">
                <a:lnSpc>
                  <a:spcPct val="70000"/>
                </a:lnSpc>
                <a:spcBef>
                  <a:spcPct val="20000"/>
                </a:spcBef>
                <a:buFont typeface="Arial" charset="0"/>
                <a:buChar char="–"/>
                <a:defRPr sz="2800">
                  <a:solidFill>
                    <a:schemeClr val="tx1"/>
                  </a:solidFill>
                  <a:latin typeface="Arial" charset="0"/>
                  <a:cs typeface="Arial" charset="0"/>
                </a:defRPr>
              </a:lvl2pPr>
              <a:lvl3pPr marL="1143000" indent="-228600">
                <a:lnSpc>
                  <a:spcPct val="70000"/>
                </a:lnSpc>
                <a:spcBef>
                  <a:spcPct val="20000"/>
                </a:spcBef>
                <a:buFont typeface="Arial" charset="0"/>
                <a:buChar char="•"/>
                <a:defRPr sz="2400">
                  <a:solidFill>
                    <a:schemeClr val="tx1"/>
                  </a:solidFill>
                  <a:latin typeface="Arial" charset="0"/>
                  <a:cs typeface="Arial" charset="0"/>
                </a:defRPr>
              </a:lvl3pPr>
              <a:lvl4pPr marL="1600200" indent="-228600">
                <a:lnSpc>
                  <a:spcPct val="70000"/>
                </a:lnSpc>
                <a:spcBef>
                  <a:spcPct val="20000"/>
                </a:spcBef>
                <a:buFont typeface="Arial" charset="0"/>
                <a:buChar char="–"/>
                <a:defRPr sz="2000">
                  <a:solidFill>
                    <a:schemeClr val="tx1"/>
                  </a:solidFill>
                  <a:latin typeface="Arial" charset="0"/>
                  <a:cs typeface="Arial" charset="0"/>
                </a:defRPr>
              </a:lvl4pPr>
              <a:lvl5pPr marL="2057400" indent="-228600">
                <a:lnSpc>
                  <a:spcPct val="70000"/>
                </a:lnSpc>
                <a:spcBef>
                  <a:spcPct val="20000"/>
                </a:spcBef>
                <a:buFont typeface="Arial" charset="0"/>
                <a:buChar char="»"/>
                <a:defRPr sz="2000">
                  <a:solidFill>
                    <a:schemeClr val="tx1"/>
                  </a:solidFill>
                  <a:latin typeface="Arial" charset="0"/>
                  <a:cs typeface="Arial" charset="0"/>
                </a:defRPr>
              </a:lvl5pPr>
              <a:lvl6pPr marL="25146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lnSpc>
                  <a:spcPct val="100000"/>
                </a:lnSpc>
                <a:spcBef>
                  <a:spcPct val="0"/>
                </a:spcBef>
                <a:spcAft>
                  <a:spcPts val="1000"/>
                </a:spcAft>
                <a:buFontTx/>
                <a:buNone/>
              </a:pPr>
              <a:r>
                <a:rPr lang="en-US" altLang="en-US" sz="1800" b="1">
                  <a:latin typeface="+mn-lt"/>
                </a:rPr>
                <a:t>Action</a:t>
              </a:r>
              <a:endParaRPr lang="en-US" altLang="en-US" sz="1800">
                <a:latin typeface="+mn-lt"/>
              </a:endParaRPr>
            </a:p>
          </p:txBody>
        </p:sp>
        <p:sp>
          <p:nvSpPr>
            <p:cNvPr id="141322" name="AutoShape 21"/>
            <p:cNvSpPr>
              <a:spLocks noChangeArrowheads="1"/>
            </p:cNvSpPr>
            <p:nvPr/>
          </p:nvSpPr>
          <p:spPr bwMode="auto">
            <a:xfrm>
              <a:off x="10812" y="4662"/>
              <a:ext cx="1788" cy="162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a:lstStyle>
              <a:lvl1pPr>
                <a:lnSpc>
                  <a:spcPct val="70000"/>
                </a:lnSpc>
                <a:spcBef>
                  <a:spcPct val="20000"/>
                </a:spcBef>
                <a:buFont typeface="Arial" charset="0"/>
                <a:buChar char="•"/>
                <a:defRPr sz="3200">
                  <a:solidFill>
                    <a:schemeClr val="tx1"/>
                  </a:solidFill>
                  <a:latin typeface="Arial" charset="0"/>
                  <a:cs typeface="Arial" charset="0"/>
                </a:defRPr>
              </a:lvl1pPr>
              <a:lvl2pPr marL="742950" indent="-285750">
                <a:lnSpc>
                  <a:spcPct val="70000"/>
                </a:lnSpc>
                <a:spcBef>
                  <a:spcPct val="20000"/>
                </a:spcBef>
                <a:buFont typeface="Arial" charset="0"/>
                <a:buChar char="–"/>
                <a:defRPr sz="2800">
                  <a:solidFill>
                    <a:schemeClr val="tx1"/>
                  </a:solidFill>
                  <a:latin typeface="Arial" charset="0"/>
                  <a:cs typeface="Arial" charset="0"/>
                </a:defRPr>
              </a:lvl2pPr>
              <a:lvl3pPr marL="1143000" indent="-228600">
                <a:lnSpc>
                  <a:spcPct val="70000"/>
                </a:lnSpc>
                <a:spcBef>
                  <a:spcPct val="20000"/>
                </a:spcBef>
                <a:buFont typeface="Arial" charset="0"/>
                <a:buChar char="•"/>
                <a:defRPr sz="2400">
                  <a:solidFill>
                    <a:schemeClr val="tx1"/>
                  </a:solidFill>
                  <a:latin typeface="Arial" charset="0"/>
                  <a:cs typeface="Arial" charset="0"/>
                </a:defRPr>
              </a:lvl3pPr>
              <a:lvl4pPr marL="1600200" indent="-228600">
                <a:lnSpc>
                  <a:spcPct val="70000"/>
                </a:lnSpc>
                <a:spcBef>
                  <a:spcPct val="20000"/>
                </a:spcBef>
                <a:buFont typeface="Arial" charset="0"/>
                <a:buChar char="–"/>
                <a:defRPr sz="2000">
                  <a:solidFill>
                    <a:schemeClr val="tx1"/>
                  </a:solidFill>
                  <a:latin typeface="Arial" charset="0"/>
                  <a:cs typeface="Arial" charset="0"/>
                </a:defRPr>
              </a:lvl4pPr>
              <a:lvl5pPr marL="2057400" indent="-228600">
                <a:lnSpc>
                  <a:spcPct val="70000"/>
                </a:lnSpc>
                <a:spcBef>
                  <a:spcPct val="20000"/>
                </a:spcBef>
                <a:buFont typeface="Arial" charset="0"/>
                <a:buChar char="»"/>
                <a:defRPr sz="2000">
                  <a:solidFill>
                    <a:schemeClr val="tx1"/>
                  </a:solidFill>
                  <a:latin typeface="Arial" charset="0"/>
                  <a:cs typeface="Arial" charset="0"/>
                </a:defRPr>
              </a:lvl5pPr>
              <a:lvl6pPr marL="25146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lnSpc>
                  <a:spcPct val="100000"/>
                </a:lnSpc>
                <a:spcBef>
                  <a:spcPct val="0"/>
                </a:spcBef>
                <a:spcAft>
                  <a:spcPts val="1000"/>
                </a:spcAft>
                <a:buFontTx/>
                <a:buNone/>
              </a:pPr>
              <a:r>
                <a:rPr lang="en-US" altLang="en-US" sz="1800" b="1">
                  <a:latin typeface="+mn-lt"/>
                </a:rPr>
                <a:t>Easy for People to Grasp</a:t>
              </a:r>
              <a:endParaRPr lang="en-US" altLang="en-US" sz="1800">
                <a:latin typeface="+mn-lt"/>
              </a:endParaRPr>
            </a:p>
          </p:txBody>
        </p:sp>
      </p:grpSp>
    </p:spTree>
    <p:extLst>
      <p:ext uri="{BB962C8B-B14F-4D97-AF65-F5344CB8AC3E}">
        <p14:creationId xmlns:p14="http://schemas.microsoft.com/office/powerpoint/2010/main" val="425984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Message Development Worksheet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78" t="17652" r="15919" b="10246"/>
          <a:stretch/>
        </p:blipFill>
        <p:spPr bwMode="auto">
          <a:xfrm>
            <a:off x="152119" y="1226163"/>
            <a:ext cx="8839762" cy="5631837"/>
          </a:xfrm>
          <a:prstGeom prst="rect">
            <a:avLst/>
          </a:prstGeom>
          <a:solidFill>
            <a:schemeClr val="accent1"/>
          </a:solid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hidden="1"/>
          <p:cNvSpPr>
            <a:spLocks noGrp="1"/>
          </p:cNvSpPr>
          <p:nvPr>
            <p:ph type="sldNum" sz="quarter" idx="4294967295"/>
          </p:nvPr>
        </p:nvSpPr>
        <p:spPr>
          <a:xfrm>
            <a:off x="6553200" y="6356350"/>
            <a:ext cx="2133600" cy="365125"/>
          </a:xfrm>
        </p:spPr>
        <p:txBody>
          <a:bodyPr/>
          <a:lstStyle/>
          <a:p>
            <a:pPr>
              <a:spcAft>
                <a:spcPts val="600"/>
              </a:spcAft>
            </a:pPr>
            <a:fld id="{726EC8DC-A65C-4496-8D71-0DFE94EFEC88}" type="slidenum">
              <a:rPr lang="en-US" altLang="en-US" smtClean="0"/>
              <a:pPr>
                <a:spcAft>
                  <a:spcPts val="600"/>
                </a:spcAft>
              </a:pPr>
              <a:t>28</a:t>
            </a:fld>
            <a:endParaRPr lang="en-US" altLang="en-US"/>
          </a:p>
        </p:txBody>
      </p:sp>
    </p:spTree>
    <p:extLst>
      <p:ext uri="{BB962C8B-B14F-4D97-AF65-F5344CB8AC3E}">
        <p14:creationId xmlns:p14="http://schemas.microsoft.com/office/powerpoint/2010/main" val="2145463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9841" y="365126"/>
            <a:ext cx="7886700" cy="1325563"/>
          </a:xfrm>
        </p:spPr>
        <p:txBody>
          <a:bodyPr anchor="ctr">
            <a:normAutofit/>
          </a:bodyPr>
          <a:lstStyle/>
          <a:p>
            <a:r>
              <a:rPr lang="en-US" sz="2800"/>
              <a:t>4. Consider how they will fit together for different issues</a:t>
            </a:r>
            <a:br>
              <a:rPr lang="en-US" sz="2800"/>
            </a:br>
            <a:endParaRPr lang="en-US" sz="2800"/>
          </a:p>
        </p:txBody>
      </p:sp>
      <p:pic>
        <p:nvPicPr>
          <p:cNvPr id="3074" name="Picture 2" descr="green red and yellow wall">
            <a:extLst>
              <a:ext uri="{FF2B5EF4-FFF2-40B4-BE49-F238E27FC236}">
                <a16:creationId xmlns:a16="http://schemas.microsoft.com/office/drawing/2014/main" id="{41CE02ED-6445-0046-918A-72168AD26B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10" r="1" b="14641"/>
          <a:stretch/>
        </p:blipFill>
        <p:spPr bwMode="auto">
          <a:xfrm>
            <a:off x="628650" y="1825625"/>
            <a:ext cx="78867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67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555B-DE50-7A4F-BEF0-EA3B4E7F89A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AEC3486-7AEC-214D-9347-06978AE0B5E9}"/>
              </a:ext>
            </a:extLst>
          </p:cNvPr>
          <p:cNvSpPr>
            <a:spLocks noGrp="1"/>
          </p:cNvSpPr>
          <p:nvPr>
            <p:ph type="subTitle" idx="1"/>
          </p:nvPr>
        </p:nvSpPr>
        <p:spPr/>
        <p:txBody>
          <a:bodyPr/>
          <a:lstStyle/>
          <a:p>
            <a:endParaRPr lang="en-US"/>
          </a:p>
        </p:txBody>
      </p:sp>
      <p:pic>
        <p:nvPicPr>
          <p:cNvPr id="5" name="slide.url=https://www.polleverywhere.com/free_text_polls/LNwK557TDFoNl7wz3Q8Mm">
            <a:extLst>
              <a:ext uri="{FF2B5EF4-FFF2-40B4-BE49-F238E27FC236}">
                <a16:creationId xmlns:a16="http://schemas.microsoft.com/office/drawing/2014/main" id="{86DD0CD4-E301-A74C-82C9-9CBE42C0F57E}"/>
              </a:ext>
            </a:extLst>
          </p:cNvPr>
          <p:cNvPicPr>
            <a:picLocks/>
          </p:cNvPicPr>
          <p:nvPr/>
        </p:nvPicPr>
        <p:blipFill>
          <a:blip r:embed="rId3"/>
          <a:stretch>
            <a:fillRect/>
          </a:stretch>
        </p:blipFill>
        <p:spPr>
          <a:xfrm>
            <a:off x="63500" y="63500"/>
            <a:ext cx="9017000" cy="6731000"/>
          </a:xfrm>
          <a:prstGeom prst="rect">
            <a:avLst/>
          </a:prstGeom>
        </p:spPr>
      </p:pic>
    </p:spTree>
    <p:extLst>
      <p:ext uri="{BB962C8B-B14F-4D97-AF65-F5344CB8AC3E}">
        <p14:creationId xmlns:p14="http://schemas.microsoft.com/office/powerpoint/2010/main" val="1987308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394447" y="0"/>
            <a:ext cx="8229600" cy="1143000"/>
          </a:xfrm>
        </p:spPr>
        <p:txBody>
          <a:bodyPr anchor="ctr">
            <a:normAutofit/>
          </a:bodyPr>
          <a:lstStyle/>
          <a:p>
            <a:r>
              <a:rPr lang="en-US" altLang="en-US" dirty="0"/>
              <a:t>Complete Message Example: Mental Health</a:t>
            </a:r>
          </a:p>
        </p:txBody>
      </p:sp>
      <p:sp>
        <p:nvSpPr>
          <p:cNvPr id="143364" name="Slide Number Placeholder 3" hidden="1"/>
          <p:cNvSpPr>
            <a:spLocks noGrp="1"/>
          </p:cNvSpPr>
          <p:nvPr>
            <p:ph type="sldNum" sz="quarter" idx="4294967295"/>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charset="0"/>
              <a:buChar char="•"/>
              <a:defRPr sz="3200">
                <a:solidFill>
                  <a:schemeClr val="tx1"/>
                </a:solidFill>
                <a:latin typeface="Arial" charset="0"/>
                <a:cs typeface="Arial" charset="0"/>
              </a:defRPr>
            </a:lvl1pPr>
            <a:lvl2pPr marL="742950" indent="-285750">
              <a:lnSpc>
                <a:spcPct val="70000"/>
              </a:lnSpc>
              <a:spcBef>
                <a:spcPct val="20000"/>
              </a:spcBef>
              <a:buFont typeface="Arial" charset="0"/>
              <a:buChar char="–"/>
              <a:defRPr sz="2800">
                <a:solidFill>
                  <a:schemeClr val="tx1"/>
                </a:solidFill>
                <a:latin typeface="Arial" charset="0"/>
                <a:cs typeface="Arial" charset="0"/>
              </a:defRPr>
            </a:lvl2pPr>
            <a:lvl3pPr marL="1143000" indent="-228600">
              <a:lnSpc>
                <a:spcPct val="70000"/>
              </a:lnSpc>
              <a:spcBef>
                <a:spcPct val="20000"/>
              </a:spcBef>
              <a:buFont typeface="Arial" charset="0"/>
              <a:buChar char="•"/>
              <a:defRPr sz="2400">
                <a:solidFill>
                  <a:schemeClr val="tx1"/>
                </a:solidFill>
                <a:latin typeface="Arial" charset="0"/>
                <a:cs typeface="Arial" charset="0"/>
              </a:defRPr>
            </a:lvl3pPr>
            <a:lvl4pPr marL="1600200" indent="-228600">
              <a:lnSpc>
                <a:spcPct val="70000"/>
              </a:lnSpc>
              <a:spcBef>
                <a:spcPct val="20000"/>
              </a:spcBef>
              <a:buFont typeface="Arial" charset="0"/>
              <a:buChar char="–"/>
              <a:defRPr sz="2000">
                <a:solidFill>
                  <a:schemeClr val="tx1"/>
                </a:solidFill>
                <a:latin typeface="Arial" charset="0"/>
                <a:cs typeface="Arial" charset="0"/>
              </a:defRPr>
            </a:lvl4pPr>
            <a:lvl5pPr marL="2057400" indent="-228600">
              <a:lnSpc>
                <a:spcPct val="70000"/>
              </a:lnSpc>
              <a:spcBef>
                <a:spcPct val="20000"/>
              </a:spcBef>
              <a:buFont typeface="Arial" charset="0"/>
              <a:buChar char="»"/>
              <a:defRPr sz="2000">
                <a:solidFill>
                  <a:schemeClr val="tx1"/>
                </a:solidFill>
                <a:latin typeface="Arial" charset="0"/>
                <a:cs typeface="Arial" charset="0"/>
              </a:defRPr>
            </a:lvl5pPr>
            <a:lvl6pPr marL="25146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lnSpc>
                <a:spcPct val="70000"/>
              </a:lnSpc>
              <a:spcBef>
                <a:spcPct val="20000"/>
              </a:spcBef>
              <a:spcAft>
                <a:spcPct val="0"/>
              </a:spcAft>
              <a:buFont typeface="Arial" charset="0"/>
              <a:buChar char="»"/>
              <a:defRPr sz="2000">
                <a:solidFill>
                  <a:schemeClr val="tx1"/>
                </a:solidFill>
                <a:latin typeface="Arial" charset="0"/>
                <a:cs typeface="Arial" charset="0"/>
              </a:defRPr>
            </a:lvl9pPr>
          </a:lstStyle>
          <a:p>
            <a:fld id="{F95A58FC-CAF9-4A38-9054-C0B2441E5AFE}" type="slidenum">
              <a:rPr lang="en-US" altLang="en-US"/>
              <a:pPr/>
              <a:t>30</a:t>
            </a:fld>
            <a:endParaRPr lang="en-US" altLang="en-US"/>
          </a:p>
        </p:txBody>
      </p:sp>
      <p:graphicFrame>
        <p:nvGraphicFramePr>
          <p:cNvPr id="143366" name="Content Placeholder 2">
            <a:extLst>
              <a:ext uri="{FF2B5EF4-FFF2-40B4-BE49-F238E27FC236}">
                <a16:creationId xmlns:a16="http://schemas.microsoft.com/office/drawing/2014/main" id="{2C7AB3C8-2076-4C5B-83DB-2DFB2F1650E0}"/>
              </a:ext>
            </a:extLst>
          </p:cNvPr>
          <p:cNvGraphicFramePr>
            <a:graphicFrameLocks noGrp="1"/>
          </p:cNvGraphicFramePr>
          <p:nvPr>
            <p:ph idx="1"/>
            <p:extLst>
              <p:ext uri="{D42A27DB-BD31-4B8C-83A1-F6EECF244321}">
                <p14:modId xmlns:p14="http://schemas.microsoft.com/office/powerpoint/2010/main" val="3182355561"/>
              </p:ext>
            </p:extLst>
          </p:nvPr>
        </p:nvGraphicFramePr>
        <p:xfrm>
          <a:off x="394447" y="1299882"/>
          <a:ext cx="8292353" cy="4826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001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1325563"/>
          </a:xfrm>
        </p:spPr>
        <p:txBody>
          <a:bodyPr anchor="ctr">
            <a:normAutofit/>
          </a:bodyPr>
          <a:lstStyle/>
          <a:p>
            <a:r>
              <a:rPr lang="en-US" dirty="0"/>
              <a:t>Complete Message Example: Safety</a:t>
            </a:r>
          </a:p>
        </p:txBody>
      </p:sp>
      <p:sp>
        <p:nvSpPr>
          <p:cNvPr id="4" name="Content Placeholder 3"/>
          <p:cNvSpPr>
            <a:spLocks noGrp="1"/>
          </p:cNvSpPr>
          <p:nvPr>
            <p:ph idx="1"/>
          </p:nvPr>
        </p:nvSpPr>
        <p:spPr>
          <a:xfrm>
            <a:off x="628650" y="1825625"/>
            <a:ext cx="7886700" cy="3771900"/>
          </a:xfrm>
        </p:spPr>
        <p:txBody>
          <a:bodyPr>
            <a:normAutofit fontScale="92500"/>
          </a:bodyPr>
          <a:lstStyle/>
          <a:p>
            <a:r>
              <a:rPr lang="en-US" b="1" dirty="0"/>
              <a:t>Problem: Schools are increasingly relying on physical security measures like metal detectors and armed security. </a:t>
            </a:r>
          </a:p>
          <a:p>
            <a:pPr lvl="1"/>
            <a:r>
              <a:rPr lang="en-US" dirty="0"/>
              <a:t>Overly restrictive measures make students feel less safe.</a:t>
            </a:r>
          </a:p>
          <a:p>
            <a:r>
              <a:rPr lang="en-US" b="1" dirty="0"/>
              <a:t>Action/Solution: Balancing physical and psychological safety is critical to supporting student well-being and the overall learning environment.</a:t>
            </a:r>
          </a:p>
          <a:p>
            <a:pPr lvl="1"/>
            <a:r>
              <a:rPr lang="en-US" dirty="0"/>
              <a:t>Efforts to prevent violence must align with efforts to improve school climate, overall safety, and learning. </a:t>
            </a:r>
          </a:p>
          <a:p>
            <a:pPr lvl="1"/>
            <a:r>
              <a:rPr lang="en-US" dirty="0"/>
              <a:t>Trained multidisciplinary school safety and crisis teams can regularly assess safety needs and response/recovery readiness</a:t>
            </a:r>
          </a:p>
          <a:p>
            <a:pPr lvl="1"/>
            <a:r>
              <a:rPr lang="en-US" dirty="0"/>
              <a:t>School psychologists can help develop, implement and evaluate policies and practices that promote safe school environments for all students</a:t>
            </a:r>
          </a:p>
          <a:p>
            <a:r>
              <a:rPr lang="en-US" b="1" dirty="0"/>
              <a:t>Benefit: Students who feel both physically and psychologically safe are more able to engage in learning and positive relationships. </a:t>
            </a:r>
          </a:p>
          <a:p>
            <a:endParaRPr lang="en-US" dirty="0"/>
          </a:p>
        </p:txBody>
      </p:sp>
    </p:spTree>
    <p:extLst>
      <p:ext uri="{BB962C8B-B14F-4D97-AF65-F5344CB8AC3E}">
        <p14:creationId xmlns:p14="http://schemas.microsoft.com/office/powerpoint/2010/main" val="4100589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62CA6C31-3B3B-6949-9768-61774AE7D6A5}"/>
              </a:ext>
            </a:extLst>
          </p:cNvPr>
          <p:cNvPicPr>
            <a:picLocks noChangeAspect="1"/>
          </p:cNvPicPr>
          <p:nvPr/>
        </p:nvPicPr>
        <p:blipFill>
          <a:blip r:embed="rId2"/>
          <a:stretch>
            <a:fillRect/>
          </a:stretch>
        </p:blipFill>
        <p:spPr>
          <a:xfrm>
            <a:off x="0" y="776461"/>
            <a:ext cx="9144000" cy="5305078"/>
          </a:xfrm>
          <a:prstGeom prst="rect">
            <a:avLst/>
          </a:prstGeom>
        </p:spPr>
      </p:pic>
    </p:spTree>
    <p:extLst>
      <p:ext uri="{BB962C8B-B14F-4D97-AF65-F5344CB8AC3E}">
        <p14:creationId xmlns:p14="http://schemas.microsoft.com/office/powerpoint/2010/main" val="332695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889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2B73C19-4D59-408E-98C1-0F24CE3E5E43}"/>
              </a:ext>
            </a:extLst>
          </p:cNvPr>
          <p:cNvPicPr>
            <a:picLocks noGrp="1" noChangeAspect="1"/>
          </p:cNvPicPr>
          <p:nvPr>
            <p:ph idx="4294967295"/>
          </p:nvPr>
        </p:nvPicPr>
        <p:blipFill>
          <a:blip r:embed="rId3"/>
          <a:stretch>
            <a:fillRect/>
          </a:stretch>
        </p:blipFill>
        <p:spPr>
          <a:xfrm>
            <a:off x="3103222" y="3277400"/>
            <a:ext cx="5794375" cy="3413125"/>
          </a:xfrm>
          <a:ln>
            <a:solidFill>
              <a:schemeClr val="tx1"/>
            </a:solidFill>
          </a:ln>
        </p:spPr>
      </p:pic>
      <p:sp>
        <p:nvSpPr>
          <p:cNvPr id="4" name="Slide Number Placeholder 3"/>
          <p:cNvSpPr>
            <a:spLocks noGrp="1"/>
          </p:cNvSpPr>
          <p:nvPr>
            <p:ph type="sldNum" sz="quarter" idx="4294967295"/>
          </p:nvPr>
        </p:nvSpPr>
        <p:spPr>
          <a:xfrm>
            <a:off x="7010400" y="6356350"/>
            <a:ext cx="2133600" cy="365125"/>
          </a:xfrm>
        </p:spPr>
        <p:txBody>
          <a:bodyPr/>
          <a:lstStyle/>
          <a:p>
            <a:fld id="{726EC8DC-A65C-4496-8D71-0DFE94EFEC88}" type="slidenum">
              <a:rPr lang="en-US" altLang="en-US" smtClean="0"/>
              <a:pPr/>
              <a:t>34</a:t>
            </a:fld>
            <a:endParaRPr lang="en-US" altLang="en-US"/>
          </a:p>
        </p:txBody>
      </p:sp>
      <p:pic>
        <p:nvPicPr>
          <p:cNvPr id="3" name="Picture 2">
            <a:extLst>
              <a:ext uri="{FF2B5EF4-FFF2-40B4-BE49-F238E27FC236}">
                <a16:creationId xmlns:a16="http://schemas.microsoft.com/office/drawing/2014/main" id="{09468AF8-B4AC-4EE8-B4A3-D3E02C2D88B1}"/>
              </a:ext>
            </a:extLst>
          </p:cNvPr>
          <p:cNvPicPr>
            <a:picLocks noChangeAspect="1"/>
          </p:cNvPicPr>
          <p:nvPr/>
        </p:nvPicPr>
        <p:blipFill>
          <a:blip r:embed="rId4"/>
          <a:stretch>
            <a:fillRect/>
          </a:stretch>
        </p:blipFill>
        <p:spPr>
          <a:xfrm>
            <a:off x="246403" y="269506"/>
            <a:ext cx="4843979" cy="6015789"/>
          </a:xfrm>
          <a:prstGeom prst="rect">
            <a:avLst/>
          </a:prstGeom>
          <a:ln>
            <a:solidFill>
              <a:schemeClr val="tx1"/>
            </a:solidFill>
          </a:ln>
        </p:spPr>
      </p:pic>
      <p:pic>
        <p:nvPicPr>
          <p:cNvPr id="5" name="Picture 4">
            <a:extLst>
              <a:ext uri="{FF2B5EF4-FFF2-40B4-BE49-F238E27FC236}">
                <a16:creationId xmlns:a16="http://schemas.microsoft.com/office/drawing/2014/main" id="{3F33ACBC-2C35-4EFA-9596-17DB9B6AC6D8}"/>
              </a:ext>
            </a:extLst>
          </p:cNvPr>
          <p:cNvPicPr>
            <a:picLocks noChangeAspect="1"/>
          </p:cNvPicPr>
          <p:nvPr/>
        </p:nvPicPr>
        <p:blipFill>
          <a:blip r:embed="rId5"/>
          <a:stretch>
            <a:fillRect/>
          </a:stretch>
        </p:blipFill>
        <p:spPr>
          <a:xfrm>
            <a:off x="5404737" y="269506"/>
            <a:ext cx="3389639" cy="2902708"/>
          </a:xfrm>
          <a:prstGeom prst="rect">
            <a:avLst/>
          </a:prstGeom>
          <a:ln>
            <a:solidFill>
              <a:schemeClr val="tx1"/>
            </a:solidFill>
          </a:ln>
        </p:spPr>
      </p:pic>
    </p:spTree>
    <p:extLst>
      <p:ext uri="{BB962C8B-B14F-4D97-AF65-F5344CB8AC3E}">
        <p14:creationId xmlns:p14="http://schemas.microsoft.com/office/powerpoint/2010/main" val="2470296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5. Create Resources Conveying Your Key Messages and Data</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22" t="14197" r="33651" b="13586"/>
          <a:stretch/>
        </p:blipFill>
        <p:spPr bwMode="auto">
          <a:xfrm>
            <a:off x="628650" y="1668276"/>
            <a:ext cx="3145491" cy="4126777"/>
          </a:xfrm>
          <a:prstGeom prst="rect">
            <a:avLst/>
          </a:prstGeom>
          <a:solidFill>
            <a:schemeClr val="accent1"/>
          </a:solid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screenshot of a cell phone&#10;&#10;Description automatically generated">
            <a:extLst>
              <a:ext uri="{FF2B5EF4-FFF2-40B4-BE49-F238E27FC236}">
                <a16:creationId xmlns:a16="http://schemas.microsoft.com/office/drawing/2014/main" id="{BDAE8B92-F4FF-44E9-87EC-8C221630676F}"/>
              </a:ext>
            </a:extLst>
          </p:cNvPr>
          <p:cNvPicPr>
            <a:picLocks noChangeAspect="1"/>
          </p:cNvPicPr>
          <p:nvPr/>
        </p:nvPicPr>
        <p:blipFill rotWithShape="1">
          <a:blip r:embed="rId4"/>
          <a:srcRect t="23950" b="38785"/>
          <a:stretch/>
        </p:blipFill>
        <p:spPr>
          <a:xfrm>
            <a:off x="4629150" y="1825625"/>
            <a:ext cx="3886200" cy="3811035"/>
          </a:xfrm>
          <a:prstGeom prst="rect">
            <a:avLst/>
          </a:prstGeom>
          <a:noFill/>
        </p:spPr>
      </p:pic>
    </p:spTree>
    <p:extLst>
      <p:ext uri="{BB962C8B-B14F-4D97-AF65-F5344CB8AC3E}">
        <p14:creationId xmlns:p14="http://schemas.microsoft.com/office/powerpoint/2010/main" val="3409569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1325563"/>
          </a:xfrm>
        </p:spPr>
        <p:txBody>
          <a:bodyPr anchor="ctr">
            <a:normAutofit/>
          </a:bodyPr>
          <a:lstStyle/>
          <a:p>
            <a:r>
              <a:rPr lang="en-US" dirty="0"/>
              <a:t>Two Page Fact Sheet</a:t>
            </a:r>
          </a:p>
        </p:txBody>
      </p:sp>
      <p:sp>
        <p:nvSpPr>
          <p:cNvPr id="4" name="Content Placeholder 3"/>
          <p:cNvSpPr>
            <a:spLocks noGrp="1"/>
          </p:cNvSpPr>
          <p:nvPr>
            <p:ph idx="1"/>
          </p:nvPr>
        </p:nvSpPr>
        <p:spPr>
          <a:xfrm>
            <a:off x="628650" y="1825625"/>
            <a:ext cx="7886700" cy="3771900"/>
          </a:xfrm>
        </p:spPr>
        <p:txBody>
          <a:bodyPr>
            <a:normAutofit/>
          </a:bodyPr>
          <a:lstStyle/>
          <a:p>
            <a:r>
              <a:rPr lang="en-US" dirty="0"/>
              <a:t>2-4 page fact sheet</a:t>
            </a:r>
          </a:p>
          <a:p>
            <a:pPr lvl="1"/>
            <a:r>
              <a:rPr lang="en-US" sz="2100">
                <a:solidFill>
                  <a:schemeClr val="tx1"/>
                </a:solidFill>
              </a:rPr>
              <a:t>Brief overview statement (2-3 sentences)</a:t>
            </a:r>
          </a:p>
          <a:p>
            <a:pPr lvl="1"/>
            <a:r>
              <a:rPr lang="en-US" sz="2100">
                <a:solidFill>
                  <a:schemeClr val="tx1"/>
                </a:solidFill>
              </a:rPr>
              <a:t>Brief/bulleted fact statements</a:t>
            </a:r>
          </a:p>
          <a:p>
            <a:pPr lvl="1"/>
            <a:r>
              <a:rPr lang="en-US" sz="2100">
                <a:solidFill>
                  <a:schemeClr val="tx1"/>
                </a:solidFill>
              </a:rPr>
              <a:t>Pullout 2-4 key points to highlight visually (e.g., in a text box)</a:t>
            </a:r>
          </a:p>
          <a:p>
            <a:pPr lvl="1"/>
            <a:r>
              <a:rPr lang="en-US" sz="2100">
                <a:solidFill>
                  <a:schemeClr val="tx1"/>
                </a:solidFill>
              </a:rPr>
              <a:t>Brief statement about association</a:t>
            </a:r>
          </a:p>
          <a:p>
            <a:pPr lvl="1"/>
            <a:r>
              <a:rPr lang="en-US" sz="2100">
                <a:solidFill>
                  <a:schemeClr val="tx1"/>
                </a:solidFill>
              </a:rPr>
              <a:t>Contact info and website</a:t>
            </a:r>
          </a:p>
          <a:p>
            <a:pPr lvl="1"/>
            <a:r>
              <a:rPr lang="en-US" sz="2100">
                <a:solidFill>
                  <a:schemeClr val="tx1"/>
                </a:solidFill>
              </a:rPr>
              <a:t>Length depends on use or references and pullouts/graphics</a:t>
            </a:r>
          </a:p>
          <a:p>
            <a:pPr lvl="1"/>
            <a:endParaRPr lang="en-US" sz="2100">
              <a:solidFill>
                <a:schemeClr val="tx1"/>
              </a:solidFill>
            </a:endParaRPr>
          </a:p>
          <a:p>
            <a:pPr lvl="1"/>
            <a:endParaRPr lang="en-US" sz="2100">
              <a:solidFill>
                <a:schemeClr val="tx1"/>
              </a:solidFill>
            </a:endParaRPr>
          </a:p>
          <a:p>
            <a:endParaRPr lang="en-US" dirty="0"/>
          </a:p>
        </p:txBody>
      </p:sp>
    </p:spTree>
    <p:extLst>
      <p:ext uri="{BB962C8B-B14F-4D97-AF65-F5344CB8AC3E}">
        <p14:creationId xmlns:p14="http://schemas.microsoft.com/office/powerpoint/2010/main" val="724874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p:spPr>
        <p:txBody>
          <a:bodyPr/>
          <a:lstStyle/>
          <a:p>
            <a:fld id="{726EC8DC-A65C-4496-8D71-0DFE94EFEC88}" type="slidenum">
              <a:rPr lang="en-US" altLang="en-US" smtClean="0"/>
              <a:pPr/>
              <a:t>37</a:t>
            </a:fld>
            <a:endParaRPr lang="en-US" alt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53" t="16869" r="15213" b="9189"/>
          <a:stretch/>
        </p:blipFill>
        <p:spPr bwMode="auto">
          <a:xfrm>
            <a:off x="-284204" y="285457"/>
            <a:ext cx="9860690" cy="643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Text&#10;&#10;Description automatically generated with medium confidence">
            <a:extLst>
              <a:ext uri="{FF2B5EF4-FFF2-40B4-BE49-F238E27FC236}">
                <a16:creationId xmlns:a16="http://schemas.microsoft.com/office/drawing/2014/main" id="{CAE3E697-76D6-3849-8D3B-4A082F2E3ABE}"/>
              </a:ext>
            </a:extLst>
          </p:cNvPr>
          <p:cNvPicPr>
            <a:picLocks noChangeAspect="1"/>
          </p:cNvPicPr>
          <p:nvPr/>
        </p:nvPicPr>
        <p:blipFill>
          <a:blip r:embed="rId4"/>
          <a:stretch>
            <a:fillRect/>
          </a:stretch>
        </p:blipFill>
        <p:spPr>
          <a:xfrm>
            <a:off x="152400" y="125110"/>
            <a:ext cx="9144000" cy="6391587"/>
          </a:xfrm>
          <a:prstGeom prst="rect">
            <a:avLst/>
          </a:prstGeom>
        </p:spPr>
      </p:pic>
    </p:spTree>
    <p:extLst>
      <p:ext uri="{BB962C8B-B14F-4D97-AF65-F5344CB8AC3E}">
        <p14:creationId xmlns:p14="http://schemas.microsoft.com/office/powerpoint/2010/main" val="48019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65" t="10661" r="28115" b="2277"/>
          <a:stretch/>
        </p:blipFill>
        <p:spPr bwMode="auto">
          <a:xfrm>
            <a:off x="4479403" y="333632"/>
            <a:ext cx="4603645" cy="594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42CCAD2F-87FA-4168-9147-B617794B53AA}"/>
              </a:ext>
            </a:extLst>
          </p:cNvPr>
          <p:cNvPicPr>
            <a:picLocks noChangeAspect="1"/>
          </p:cNvPicPr>
          <p:nvPr/>
        </p:nvPicPr>
        <p:blipFill rotWithShape="1">
          <a:blip r:embed="rId4"/>
          <a:srcRect l="45227" t="11743" r="16932" b="5554"/>
          <a:stretch/>
        </p:blipFill>
        <p:spPr>
          <a:xfrm>
            <a:off x="0" y="333632"/>
            <a:ext cx="4488027" cy="5943601"/>
          </a:xfrm>
          <a:prstGeom prst="rect">
            <a:avLst/>
          </a:prstGeom>
          <a:ln>
            <a:solidFill>
              <a:schemeClr val="tx1"/>
            </a:solidFill>
          </a:ln>
        </p:spPr>
      </p:pic>
    </p:spTree>
    <p:extLst>
      <p:ext uri="{BB962C8B-B14F-4D97-AF65-F5344CB8AC3E}">
        <p14:creationId xmlns:p14="http://schemas.microsoft.com/office/powerpoint/2010/main" val="3070671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1325563"/>
          </a:xfrm>
        </p:spPr>
        <p:txBody>
          <a:bodyPr anchor="ctr">
            <a:normAutofit/>
          </a:bodyPr>
          <a:lstStyle/>
          <a:p>
            <a:r>
              <a:rPr lang="en-US" dirty="0"/>
              <a:t>Infographics</a:t>
            </a:r>
          </a:p>
        </p:txBody>
      </p:sp>
      <p:sp>
        <p:nvSpPr>
          <p:cNvPr id="4" name="Content Placeholder 3"/>
          <p:cNvSpPr>
            <a:spLocks noGrp="1"/>
          </p:cNvSpPr>
          <p:nvPr>
            <p:ph idx="1"/>
          </p:nvPr>
        </p:nvSpPr>
        <p:spPr>
          <a:xfrm>
            <a:off x="628650" y="1825625"/>
            <a:ext cx="7886700" cy="3771900"/>
          </a:xfrm>
        </p:spPr>
        <p:txBody>
          <a:bodyPr>
            <a:normAutofit/>
          </a:bodyPr>
          <a:lstStyle/>
          <a:p>
            <a:pPr lvl="1"/>
            <a:r>
              <a:rPr lang="en-US" sz="2100">
                <a:solidFill>
                  <a:schemeClr val="tx1"/>
                </a:solidFill>
              </a:rPr>
              <a:t>Online platforms </a:t>
            </a:r>
          </a:p>
          <a:p>
            <a:pPr lvl="2"/>
            <a:r>
              <a:rPr lang="en-US" sz="2100">
                <a:solidFill>
                  <a:schemeClr val="tx1"/>
                </a:solidFill>
                <a:hlinkClick r:id="rId3"/>
              </a:rPr>
              <a:t>www.canva.com</a:t>
            </a:r>
            <a:endParaRPr lang="en-US" sz="2100">
              <a:solidFill>
                <a:schemeClr val="tx1"/>
              </a:solidFill>
            </a:endParaRPr>
          </a:p>
          <a:p>
            <a:pPr lvl="2"/>
            <a:r>
              <a:rPr lang="en-US" sz="2100">
                <a:solidFill>
                  <a:schemeClr val="tx1"/>
                </a:solidFill>
                <a:hlinkClick r:id="rId4"/>
              </a:rPr>
              <a:t>www.Piktochart.com</a:t>
            </a:r>
            <a:r>
              <a:rPr lang="en-US" sz="2100">
                <a:solidFill>
                  <a:schemeClr val="tx1"/>
                </a:solidFill>
              </a:rPr>
              <a:t> </a:t>
            </a:r>
          </a:p>
          <a:p>
            <a:pPr lvl="2"/>
            <a:r>
              <a:rPr lang="en-US" sz="2100">
                <a:solidFill>
                  <a:schemeClr val="tx1"/>
                </a:solidFill>
              </a:rPr>
              <a:t>PowerPoint</a:t>
            </a:r>
          </a:p>
          <a:p>
            <a:pPr lvl="3"/>
            <a:r>
              <a:rPr lang="en-US" sz="2100">
                <a:solidFill>
                  <a:schemeClr val="tx1"/>
                </a:solidFill>
                <a:hlinkClick r:id="rId5"/>
              </a:rPr>
              <a:t>https://www.hubspot.com/infographic-templates</a:t>
            </a:r>
            <a:r>
              <a:rPr lang="en-US" sz="2100">
                <a:solidFill>
                  <a:schemeClr val="tx1"/>
                </a:solidFill>
              </a:rPr>
              <a:t> </a:t>
            </a:r>
          </a:p>
          <a:p>
            <a:pPr lvl="1"/>
            <a:r>
              <a:rPr lang="en-US" sz="2100">
                <a:solidFill>
                  <a:schemeClr val="tx1"/>
                </a:solidFill>
              </a:rPr>
              <a:t>5-8 points (depending on size)</a:t>
            </a:r>
          </a:p>
          <a:p>
            <a:pPr lvl="1"/>
            <a:r>
              <a:rPr lang="en-US" sz="2100">
                <a:solidFill>
                  <a:schemeClr val="tx1"/>
                </a:solidFill>
              </a:rPr>
              <a:t>Use icons, pictures, pie charts, bar graphs</a:t>
            </a:r>
          </a:p>
          <a:p>
            <a:pPr lvl="1"/>
            <a:r>
              <a:rPr lang="en-US" sz="2100">
                <a:solidFill>
                  <a:schemeClr val="tx1"/>
                </a:solidFill>
              </a:rPr>
              <a:t>Icons at </a:t>
            </a:r>
            <a:r>
              <a:rPr lang="en-US" sz="2100">
                <a:solidFill>
                  <a:schemeClr val="tx1"/>
                </a:solidFill>
                <a:hlinkClick r:id="rId6"/>
              </a:rPr>
              <a:t>https://thenounproject.com/</a:t>
            </a:r>
            <a:r>
              <a:rPr lang="en-US" sz="2100">
                <a:solidFill>
                  <a:schemeClr val="tx1"/>
                </a:solidFill>
              </a:rPr>
              <a:t> </a:t>
            </a:r>
          </a:p>
          <a:p>
            <a:pPr lvl="1"/>
            <a:r>
              <a:rPr lang="en-US" sz="2100">
                <a:solidFill>
                  <a:schemeClr val="tx1"/>
                </a:solidFill>
              </a:rPr>
              <a:t>Include key message at the top</a:t>
            </a:r>
          </a:p>
          <a:p>
            <a:pPr lvl="1"/>
            <a:r>
              <a:rPr lang="en-US" sz="2100">
                <a:solidFill>
                  <a:schemeClr val="tx1"/>
                </a:solidFill>
              </a:rPr>
              <a:t>Include supporting message at the bottom</a:t>
            </a:r>
          </a:p>
          <a:p>
            <a:pPr lvl="1"/>
            <a:r>
              <a:rPr lang="en-US" sz="2100">
                <a:solidFill>
                  <a:schemeClr val="tx1"/>
                </a:solidFill>
              </a:rPr>
              <a:t>Include association info/website</a:t>
            </a:r>
          </a:p>
          <a:p>
            <a:endParaRPr lang="en-US" dirty="0"/>
          </a:p>
        </p:txBody>
      </p:sp>
    </p:spTree>
    <p:extLst>
      <p:ext uri="{BB962C8B-B14F-4D97-AF65-F5344CB8AC3E}">
        <p14:creationId xmlns:p14="http://schemas.microsoft.com/office/powerpoint/2010/main" val="294450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144D-E609-B749-8116-0B9DD69D55A4}"/>
              </a:ext>
            </a:extLst>
          </p:cNvPr>
          <p:cNvSpPr>
            <a:spLocks noGrp="1"/>
          </p:cNvSpPr>
          <p:nvPr>
            <p:ph type="title"/>
          </p:nvPr>
        </p:nvSpPr>
        <p:spPr>
          <a:xfrm>
            <a:off x="628650" y="365126"/>
            <a:ext cx="7886700" cy="1325563"/>
          </a:xfrm>
        </p:spPr>
        <p:txBody>
          <a:bodyPr anchor="ctr">
            <a:normAutofit/>
          </a:bodyPr>
          <a:lstStyle/>
          <a:p>
            <a:r>
              <a:rPr lang="en-US" dirty="0"/>
              <a:t>Learning Outcomes</a:t>
            </a:r>
          </a:p>
        </p:txBody>
      </p:sp>
      <p:graphicFrame>
        <p:nvGraphicFramePr>
          <p:cNvPr id="5" name="Content Placeholder 2">
            <a:extLst>
              <a:ext uri="{FF2B5EF4-FFF2-40B4-BE49-F238E27FC236}">
                <a16:creationId xmlns:a16="http://schemas.microsoft.com/office/drawing/2014/main" id="{A6BEE352-FF37-45D8-9F60-3B8D7FFFE934}"/>
              </a:ext>
            </a:extLst>
          </p:cNvPr>
          <p:cNvGraphicFramePr>
            <a:graphicFrameLocks noGrp="1"/>
          </p:cNvGraphicFramePr>
          <p:nvPr>
            <p:ph idx="1"/>
            <p:extLst>
              <p:ext uri="{D42A27DB-BD31-4B8C-83A1-F6EECF244321}">
                <p14:modId xmlns:p14="http://schemas.microsoft.com/office/powerpoint/2010/main" val="3705452002"/>
              </p:ext>
            </p:extLst>
          </p:nvPr>
        </p:nvGraphicFramePr>
        <p:xfrm>
          <a:off x="628650" y="1825625"/>
          <a:ext cx="7886700"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695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897" y="18910"/>
            <a:ext cx="2894454" cy="6858000"/>
          </a:xfrm>
          <a:prstGeom prst="rect">
            <a:avLst/>
          </a:prstGeom>
          <a:ln>
            <a:solidFill>
              <a:schemeClr val="tx2"/>
            </a:solidFill>
          </a:ln>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94897" cy="68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screenshot of a cell phone&#10;&#10;Description automatically generated">
            <a:extLst>
              <a:ext uri="{FF2B5EF4-FFF2-40B4-BE49-F238E27FC236}">
                <a16:creationId xmlns:a16="http://schemas.microsoft.com/office/drawing/2014/main" id="{7377F4F7-E85B-40E8-831C-130D5539CFC7}"/>
              </a:ext>
            </a:extLst>
          </p:cNvPr>
          <p:cNvPicPr>
            <a:picLocks noChangeAspect="1"/>
          </p:cNvPicPr>
          <p:nvPr/>
        </p:nvPicPr>
        <p:blipFill>
          <a:blip r:embed="rId5"/>
          <a:stretch>
            <a:fillRect/>
          </a:stretch>
        </p:blipFill>
        <p:spPr>
          <a:xfrm>
            <a:off x="6095619" y="0"/>
            <a:ext cx="3048381" cy="6858000"/>
          </a:xfrm>
          <a:prstGeom prst="rect">
            <a:avLst/>
          </a:prstGeom>
        </p:spPr>
      </p:pic>
      <p:sp>
        <p:nvSpPr>
          <p:cNvPr id="2" name="Title 1">
            <a:extLst>
              <a:ext uri="{FF2B5EF4-FFF2-40B4-BE49-F238E27FC236}">
                <a16:creationId xmlns:a16="http://schemas.microsoft.com/office/drawing/2014/main" id="{6D0ED717-9D22-D540-8A0B-7CD3114D7756}"/>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68674A5A-42CA-E84E-9627-4B4DCD4C87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50288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668" t="15413" r="33822" b="14969"/>
          <a:stretch/>
        </p:blipFill>
        <p:spPr bwMode="auto">
          <a:xfrm>
            <a:off x="84221" y="884297"/>
            <a:ext cx="4554436" cy="586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idx="4294967295"/>
          </p:nvPr>
        </p:nvSpPr>
        <p:spPr>
          <a:xfrm>
            <a:off x="0" y="0"/>
            <a:ext cx="8229600" cy="1143000"/>
          </a:xfrm>
        </p:spPr>
        <p:txBody>
          <a:bodyPr/>
          <a:lstStyle/>
          <a:p>
            <a:r>
              <a:rPr lang="en-US" dirty="0"/>
              <a:t>Other Formats</a:t>
            </a:r>
          </a:p>
        </p:txBody>
      </p:sp>
      <p:pic>
        <p:nvPicPr>
          <p:cNvPr id="5" name="Picture 4" descr="A screenshot of a cell phone&#10;&#10;Description automatically generated">
            <a:extLst>
              <a:ext uri="{FF2B5EF4-FFF2-40B4-BE49-F238E27FC236}">
                <a16:creationId xmlns:a16="http://schemas.microsoft.com/office/drawing/2014/main" id="{A3EBB90A-6771-4708-84A5-2991FDD5E8E6}"/>
              </a:ext>
            </a:extLst>
          </p:cNvPr>
          <p:cNvPicPr>
            <a:picLocks noChangeAspect="1"/>
          </p:cNvPicPr>
          <p:nvPr/>
        </p:nvPicPr>
        <p:blipFill>
          <a:blip r:embed="rId4"/>
          <a:stretch>
            <a:fillRect/>
          </a:stretch>
        </p:blipFill>
        <p:spPr>
          <a:xfrm>
            <a:off x="4707571" y="774026"/>
            <a:ext cx="4135640" cy="5973703"/>
          </a:xfrm>
          <a:prstGeom prst="rect">
            <a:avLst/>
          </a:prstGeom>
          <a:ln>
            <a:solidFill>
              <a:schemeClr val="accent1"/>
            </a:solidFill>
          </a:ln>
        </p:spPr>
      </p:pic>
    </p:spTree>
    <p:extLst>
      <p:ext uri="{BB962C8B-B14F-4D97-AF65-F5344CB8AC3E}">
        <p14:creationId xmlns:p14="http://schemas.microsoft.com/office/powerpoint/2010/main" val="1991007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8CE7-BAC9-C845-B6D1-83A33B4EFF5A}"/>
              </a:ext>
            </a:extLst>
          </p:cNvPr>
          <p:cNvSpPr>
            <a:spLocks noGrp="1"/>
          </p:cNvSpPr>
          <p:nvPr>
            <p:ph type="title"/>
          </p:nvPr>
        </p:nvSpPr>
        <p:spPr/>
        <p:txBody>
          <a:bodyPr/>
          <a:lstStyle/>
          <a:p>
            <a:r>
              <a:rPr lang="en-US" dirty="0"/>
              <a:t>What Now?</a:t>
            </a:r>
          </a:p>
        </p:txBody>
      </p:sp>
      <p:sp>
        <p:nvSpPr>
          <p:cNvPr id="3" name="Content Placeholder 2">
            <a:extLst>
              <a:ext uri="{FF2B5EF4-FFF2-40B4-BE49-F238E27FC236}">
                <a16:creationId xmlns:a16="http://schemas.microsoft.com/office/drawing/2014/main" id="{D492434F-5F86-4044-8598-976806AA7AC3}"/>
              </a:ext>
            </a:extLst>
          </p:cNvPr>
          <p:cNvSpPr>
            <a:spLocks noGrp="1"/>
          </p:cNvSpPr>
          <p:nvPr>
            <p:ph idx="1"/>
          </p:nvPr>
        </p:nvSpPr>
        <p:spPr/>
        <p:txBody>
          <a:bodyPr/>
          <a:lstStyle/>
          <a:p>
            <a:r>
              <a:rPr lang="en-US" b="1" dirty="0"/>
              <a:t>Key message</a:t>
            </a:r>
            <a:r>
              <a:rPr lang="en-US" dirty="0"/>
              <a:t>: The shortage of school psychologists is making it difficult to meet student needs. </a:t>
            </a:r>
          </a:p>
          <a:p>
            <a:r>
              <a:rPr lang="en-US" b="1" dirty="0"/>
              <a:t>Key message</a:t>
            </a:r>
            <a:r>
              <a:rPr lang="en-US" dirty="0"/>
              <a:t>: Effective school safety measures require adequate access to school psychologists and other school-employed mental health professionals. </a:t>
            </a:r>
          </a:p>
          <a:p>
            <a:r>
              <a:rPr lang="en-US" b="1" dirty="0"/>
              <a:t>Key message</a:t>
            </a:r>
            <a:r>
              <a:rPr lang="en-US" dirty="0"/>
              <a:t>: Improving the ratio will help schools meet the comprehensive mental and behavioral health needs of students (See Mental and Behavioral Health Key Messages) </a:t>
            </a:r>
          </a:p>
          <a:p>
            <a:r>
              <a:rPr lang="en-US" b="1" dirty="0"/>
              <a:t>Key message</a:t>
            </a:r>
            <a:r>
              <a:rPr lang="en-US" dirty="0"/>
              <a:t>: Communities rely on schools to meet the needs of all students as schools are where students spend a significant amount of time. </a:t>
            </a:r>
          </a:p>
          <a:p>
            <a:endParaRPr lang="en-US" dirty="0"/>
          </a:p>
        </p:txBody>
      </p:sp>
    </p:spTree>
    <p:extLst>
      <p:ext uri="{BB962C8B-B14F-4D97-AF65-F5344CB8AC3E}">
        <p14:creationId xmlns:p14="http://schemas.microsoft.com/office/powerpoint/2010/main" val="16385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2E36-3A32-D74C-9037-0F547114ABD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149724F-E381-1541-9177-89EB337B5D5A}"/>
              </a:ext>
            </a:extLst>
          </p:cNvPr>
          <p:cNvSpPr>
            <a:spLocks noGrp="1"/>
          </p:cNvSpPr>
          <p:nvPr>
            <p:ph type="subTitle" idx="1"/>
          </p:nvPr>
        </p:nvSpPr>
        <p:spPr/>
        <p:txBody>
          <a:bodyPr/>
          <a:lstStyle/>
          <a:p>
            <a:endParaRPr lang="en-US"/>
          </a:p>
        </p:txBody>
      </p:sp>
      <p:pic>
        <p:nvPicPr>
          <p:cNvPr id="5" name="slide.url=https://www.polleverywhere.com/free_text_polls/aUJb26SAw7XFGzfbcpsEK">
            <a:extLst>
              <a:ext uri="{FF2B5EF4-FFF2-40B4-BE49-F238E27FC236}">
                <a16:creationId xmlns:a16="http://schemas.microsoft.com/office/drawing/2014/main" id="{8DB9C0B9-68D9-8B45-AA8A-650420EC8EE4}"/>
              </a:ext>
            </a:extLst>
          </p:cNvPr>
          <p:cNvPicPr>
            <a:picLocks/>
          </p:cNvPicPr>
          <p:nvPr/>
        </p:nvPicPr>
        <p:blipFill>
          <a:blip r:embed="rId3"/>
          <a:stretch>
            <a:fillRect/>
          </a:stretch>
        </p:blipFill>
        <p:spPr>
          <a:xfrm>
            <a:off x="63500" y="63500"/>
            <a:ext cx="9017000" cy="6731000"/>
          </a:xfrm>
          <a:prstGeom prst="rect">
            <a:avLst/>
          </a:prstGeom>
        </p:spPr>
      </p:pic>
    </p:spTree>
    <p:extLst>
      <p:ext uri="{BB962C8B-B14F-4D97-AF65-F5344CB8AC3E}">
        <p14:creationId xmlns:p14="http://schemas.microsoft.com/office/powerpoint/2010/main" val="596997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39CF-A232-0640-B5BB-08D66CEF8D81}"/>
              </a:ext>
            </a:extLst>
          </p:cNvPr>
          <p:cNvSpPr>
            <a:spLocks noGrp="1"/>
          </p:cNvSpPr>
          <p:nvPr>
            <p:ph type="title"/>
          </p:nvPr>
        </p:nvSpPr>
        <p:spPr/>
        <p:txBody>
          <a:bodyPr/>
          <a:lstStyle/>
          <a:p>
            <a:r>
              <a:rPr lang="en-US" dirty="0"/>
              <a:t>What We Need</a:t>
            </a:r>
          </a:p>
        </p:txBody>
      </p:sp>
      <p:sp>
        <p:nvSpPr>
          <p:cNvPr id="3" name="Content Placeholder 2">
            <a:extLst>
              <a:ext uri="{FF2B5EF4-FFF2-40B4-BE49-F238E27FC236}">
                <a16:creationId xmlns:a16="http://schemas.microsoft.com/office/drawing/2014/main" id="{65B530FA-A5E8-FC4B-8A74-7928A3600E98}"/>
              </a:ext>
            </a:extLst>
          </p:cNvPr>
          <p:cNvSpPr>
            <a:spLocks noGrp="1"/>
          </p:cNvSpPr>
          <p:nvPr>
            <p:ph idx="1"/>
          </p:nvPr>
        </p:nvSpPr>
        <p:spPr/>
        <p:txBody>
          <a:bodyPr>
            <a:normAutofit/>
          </a:bodyPr>
          <a:lstStyle/>
          <a:p>
            <a:r>
              <a:rPr lang="en-US" dirty="0"/>
              <a:t>Consistent data collection of the number of FTE school psychologists employed at the district and state level to allow for targeted efforts to reduce the ratio in areas of greatest need. </a:t>
            </a:r>
          </a:p>
          <a:p>
            <a:r>
              <a:rPr lang="en-US" dirty="0"/>
              <a:t>Sustained efforts toward reducing the ratio of students to school psychologists and other school employed mental health professionals </a:t>
            </a:r>
          </a:p>
          <a:p>
            <a:r>
              <a:rPr lang="en-US" dirty="0"/>
              <a:t>Effective utilization of school psychologists in the school setting to include reallocation of existing school psychologists’ time (e.g., reduce paperwork) so that they are able to provide a broad range of school psychological services to all students. </a:t>
            </a:r>
          </a:p>
          <a:p>
            <a:r>
              <a:rPr lang="en-US" dirty="0"/>
              <a:t>Improved coordination with local universities to offer high quality practicum and internship sites. </a:t>
            </a:r>
          </a:p>
          <a:p>
            <a:endParaRPr lang="en-US" dirty="0"/>
          </a:p>
        </p:txBody>
      </p:sp>
    </p:spTree>
    <p:extLst>
      <p:ext uri="{BB962C8B-B14F-4D97-AF65-F5344CB8AC3E}">
        <p14:creationId xmlns:p14="http://schemas.microsoft.com/office/powerpoint/2010/main" val="11566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39CF-A232-0640-B5BB-08D66CEF8D81}"/>
              </a:ext>
            </a:extLst>
          </p:cNvPr>
          <p:cNvSpPr>
            <a:spLocks noGrp="1"/>
          </p:cNvSpPr>
          <p:nvPr>
            <p:ph type="title"/>
          </p:nvPr>
        </p:nvSpPr>
        <p:spPr/>
        <p:txBody>
          <a:bodyPr/>
          <a:lstStyle/>
          <a:p>
            <a:r>
              <a:rPr lang="en-US" dirty="0"/>
              <a:t>What We Need</a:t>
            </a:r>
          </a:p>
        </p:txBody>
      </p:sp>
      <p:sp>
        <p:nvSpPr>
          <p:cNvPr id="3" name="Content Placeholder 2">
            <a:extLst>
              <a:ext uri="{FF2B5EF4-FFF2-40B4-BE49-F238E27FC236}">
                <a16:creationId xmlns:a16="http://schemas.microsoft.com/office/drawing/2014/main" id="{65B530FA-A5E8-FC4B-8A74-7928A3600E98}"/>
              </a:ext>
            </a:extLst>
          </p:cNvPr>
          <p:cNvSpPr>
            <a:spLocks noGrp="1"/>
          </p:cNvSpPr>
          <p:nvPr>
            <p:ph idx="1"/>
          </p:nvPr>
        </p:nvSpPr>
        <p:spPr/>
        <p:txBody>
          <a:bodyPr>
            <a:normAutofit/>
          </a:bodyPr>
          <a:lstStyle/>
          <a:p>
            <a:r>
              <a:rPr lang="en-US" dirty="0"/>
              <a:t>Maintaining a competitive salary and benefit package (including a stipend for the NCSP credential) to help recruit and retain high quality school psychologists. </a:t>
            </a:r>
          </a:p>
          <a:p>
            <a:r>
              <a:rPr lang="en-US" dirty="0"/>
              <a:t>Increase federal, state, and local funding streams to hire fully certified and/or licensed school psychologists, especially in high need and hard to staff districts. </a:t>
            </a:r>
          </a:p>
          <a:p>
            <a:r>
              <a:rPr lang="en-US" dirty="0"/>
              <a:t>Implement or expand grant or loan forgiveness opportunities to increase the number of students </a:t>
            </a:r>
          </a:p>
          <a:p>
            <a:endParaRPr lang="en-US" dirty="0"/>
          </a:p>
        </p:txBody>
      </p:sp>
    </p:spTree>
    <p:extLst>
      <p:ext uri="{BB962C8B-B14F-4D97-AF65-F5344CB8AC3E}">
        <p14:creationId xmlns:p14="http://schemas.microsoft.com/office/powerpoint/2010/main" val="429370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39CF-A232-0640-B5BB-08D66CEF8D81}"/>
              </a:ext>
            </a:extLst>
          </p:cNvPr>
          <p:cNvSpPr>
            <a:spLocks noGrp="1"/>
          </p:cNvSpPr>
          <p:nvPr>
            <p:ph type="title"/>
          </p:nvPr>
        </p:nvSpPr>
        <p:spPr/>
        <p:txBody>
          <a:bodyPr/>
          <a:lstStyle/>
          <a:p>
            <a:r>
              <a:rPr lang="en-US" dirty="0"/>
              <a:t>What We Need</a:t>
            </a:r>
          </a:p>
        </p:txBody>
      </p:sp>
      <p:sp>
        <p:nvSpPr>
          <p:cNvPr id="3" name="Content Placeholder 2">
            <a:extLst>
              <a:ext uri="{FF2B5EF4-FFF2-40B4-BE49-F238E27FC236}">
                <a16:creationId xmlns:a16="http://schemas.microsoft.com/office/drawing/2014/main" id="{65B530FA-A5E8-FC4B-8A74-7928A3600E98}"/>
              </a:ext>
            </a:extLst>
          </p:cNvPr>
          <p:cNvSpPr>
            <a:spLocks noGrp="1"/>
          </p:cNvSpPr>
          <p:nvPr>
            <p:ph idx="1"/>
          </p:nvPr>
        </p:nvSpPr>
        <p:spPr/>
        <p:txBody>
          <a:bodyPr>
            <a:normAutofit/>
          </a:bodyPr>
          <a:lstStyle/>
          <a:p>
            <a:r>
              <a:rPr lang="en-US" dirty="0"/>
              <a:t>Create pathways to grant credentialing reciprocity for school psychologists across state lines</a:t>
            </a:r>
          </a:p>
          <a:p>
            <a:pPr lvl="1"/>
            <a:r>
              <a:rPr lang="en-US" dirty="0"/>
              <a:t>Nationally Certified School Psychologist certificate, to help remedy the shortages in rural and other underserved areas. </a:t>
            </a:r>
          </a:p>
          <a:p>
            <a:r>
              <a:rPr lang="en-US" dirty="0"/>
              <a:t>Restrict, minimize, or limit alternate or emergency credentialing that allows related professionals to supplant school psychologists when providing school psychological services. </a:t>
            </a:r>
          </a:p>
          <a:p>
            <a:endParaRPr lang="en-US" dirty="0"/>
          </a:p>
        </p:txBody>
      </p:sp>
    </p:spTree>
    <p:extLst>
      <p:ext uri="{BB962C8B-B14F-4D97-AF65-F5344CB8AC3E}">
        <p14:creationId xmlns:p14="http://schemas.microsoft.com/office/powerpoint/2010/main" val="16984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Action Item for </a:t>
            </a:r>
            <a:r>
              <a:rPr lang="en-US" u="sng" dirty="0"/>
              <a:t>TODAY!</a:t>
            </a:r>
          </a:p>
        </p:txBody>
      </p:sp>
      <p:sp>
        <p:nvSpPr>
          <p:cNvPr id="3" name="Content Placeholder 2"/>
          <p:cNvSpPr>
            <a:spLocks noGrp="1"/>
          </p:cNvSpPr>
          <p:nvPr>
            <p:ph idx="1"/>
          </p:nvPr>
        </p:nvSpPr>
        <p:spPr>
          <a:xfrm>
            <a:off x="628650" y="1825625"/>
            <a:ext cx="7886700" cy="3771900"/>
          </a:xfrm>
        </p:spPr>
        <p:txBody>
          <a:bodyPr>
            <a:normAutofit/>
          </a:bodyPr>
          <a:lstStyle/>
          <a:p>
            <a:r>
              <a:rPr lang="en-US" dirty="0"/>
              <a:t>Identify an issue in your state that school psychologists can help address.</a:t>
            </a:r>
          </a:p>
          <a:p>
            <a:r>
              <a:rPr lang="en-US" dirty="0"/>
              <a:t>Review sample key messages handout.</a:t>
            </a:r>
          </a:p>
          <a:p>
            <a:r>
              <a:rPr lang="en-US" dirty="0"/>
              <a:t>Select relevant messages that make your case (3-5 max).</a:t>
            </a:r>
          </a:p>
          <a:p>
            <a:r>
              <a:rPr lang="en-US" dirty="0"/>
              <a:t>Adapt them to fit your context to the extent possible.</a:t>
            </a:r>
          </a:p>
          <a:p>
            <a:r>
              <a:rPr lang="en-US" dirty="0"/>
              <a:t>Using Action Plan, begin to identify stakeholders, action steps and needed resources.</a:t>
            </a:r>
          </a:p>
          <a:p>
            <a:r>
              <a:rPr lang="en-US" dirty="0"/>
              <a:t>Take ideas back to your state leadership to begin developing real messages, resources and plan.</a:t>
            </a:r>
          </a:p>
        </p:txBody>
      </p:sp>
      <p:sp>
        <p:nvSpPr>
          <p:cNvPr id="4" name="Slide Number Placeholder 3" hidden="1"/>
          <p:cNvSpPr>
            <a:spLocks noGrp="1"/>
          </p:cNvSpPr>
          <p:nvPr>
            <p:ph type="sldNum" sz="quarter" idx="4294967295"/>
          </p:nvPr>
        </p:nvSpPr>
        <p:spPr>
          <a:xfrm>
            <a:off x="6553200" y="6356350"/>
            <a:ext cx="2133600" cy="365125"/>
          </a:xfrm>
        </p:spPr>
        <p:txBody>
          <a:bodyPr/>
          <a:lstStyle/>
          <a:p>
            <a:pPr>
              <a:spcAft>
                <a:spcPts val="600"/>
              </a:spcAft>
            </a:pPr>
            <a:fld id="{726EC8DC-A65C-4496-8D71-0DFE94EFEC88}" type="slidenum">
              <a:rPr lang="en-US" altLang="en-US" smtClean="0"/>
              <a:pPr>
                <a:spcAft>
                  <a:spcPts val="600"/>
                </a:spcAft>
              </a:pPr>
              <a:t>47</a:t>
            </a:fld>
            <a:endParaRPr lang="en-US" altLang="en-US"/>
          </a:p>
        </p:txBody>
      </p:sp>
    </p:spTree>
    <p:extLst>
      <p:ext uri="{BB962C8B-B14F-4D97-AF65-F5344CB8AC3E}">
        <p14:creationId xmlns:p14="http://schemas.microsoft.com/office/powerpoint/2010/main" val="2141460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Contact Information</a:t>
            </a:r>
          </a:p>
        </p:txBody>
      </p:sp>
      <p:sp>
        <p:nvSpPr>
          <p:cNvPr id="3" name="Content Placeholder 2"/>
          <p:cNvSpPr>
            <a:spLocks noGrp="1"/>
          </p:cNvSpPr>
          <p:nvPr>
            <p:ph idx="1"/>
          </p:nvPr>
        </p:nvSpPr>
        <p:spPr>
          <a:xfrm>
            <a:off x="628650" y="1825625"/>
            <a:ext cx="7886700" cy="3771900"/>
          </a:xfrm>
        </p:spPr>
        <p:txBody>
          <a:bodyPr>
            <a:normAutofit fontScale="92500" lnSpcReduction="20000"/>
          </a:bodyPr>
          <a:lstStyle/>
          <a:p>
            <a:r>
              <a:rPr lang="en-US" dirty="0"/>
              <a:t>Nate von der Embse</a:t>
            </a:r>
          </a:p>
          <a:p>
            <a:r>
              <a:rPr lang="en-US" dirty="0">
                <a:hlinkClick r:id="rId3"/>
              </a:rPr>
              <a:t>natev@usf.edu</a:t>
            </a:r>
            <a:r>
              <a:rPr lang="en-US" dirty="0"/>
              <a:t> </a:t>
            </a:r>
          </a:p>
          <a:p>
            <a:endParaRPr lang="en-US" dirty="0"/>
          </a:p>
          <a:p>
            <a:r>
              <a:rPr lang="en-US" dirty="0"/>
              <a:t>Access Presentation Materials and Handouts</a:t>
            </a:r>
          </a:p>
          <a:p>
            <a:r>
              <a:rPr lang="en-US" b="1" u="sng" dirty="0"/>
              <a:t>INSERT LINK</a:t>
            </a:r>
          </a:p>
          <a:p>
            <a:r>
              <a:rPr lang="en-US" b="1" u="sng" dirty="0">
                <a:hlinkClick r:id="rId4"/>
              </a:rPr>
              <a:t>https://www.nasponline.org/resources-and-publications/resources-and-podcasts/school-psychology/shortages-in-school-psychology-resource-guide</a:t>
            </a:r>
            <a:r>
              <a:rPr lang="en-US" b="1" u="sng" dirty="0"/>
              <a:t> </a:t>
            </a:r>
          </a:p>
          <a:p>
            <a:r>
              <a:rPr lang="en-US" b="1" u="sng" dirty="0">
                <a:hlinkClick r:id="rId5"/>
              </a:rPr>
              <a:t>https://www.nasponline.org/research-and-policy/policy-priorities/critical-policy-issues/shortage-of-school-psychologists</a:t>
            </a:r>
            <a:r>
              <a:rPr lang="en-US" b="1" u="sng" dirty="0"/>
              <a:t> </a:t>
            </a:r>
          </a:p>
          <a:p>
            <a:endParaRPr lang="en-US" dirty="0"/>
          </a:p>
          <a:p>
            <a:r>
              <a:rPr lang="en-US" dirty="0"/>
              <a:t>School Mental Health Collaboratives</a:t>
            </a:r>
          </a:p>
          <a:p>
            <a:r>
              <a:rPr lang="en-US" dirty="0">
                <a:hlinkClick r:id="rId6"/>
              </a:rPr>
              <a:t>www.smhcollaborative.org</a:t>
            </a:r>
            <a:r>
              <a:rPr lang="en-US" dirty="0"/>
              <a:t> </a:t>
            </a:r>
          </a:p>
        </p:txBody>
      </p:sp>
      <p:sp>
        <p:nvSpPr>
          <p:cNvPr id="4" name="Slide Number Placeholder 3" hidden="1"/>
          <p:cNvSpPr>
            <a:spLocks noGrp="1"/>
          </p:cNvSpPr>
          <p:nvPr>
            <p:ph type="sldNum" sz="quarter" idx="4294967295"/>
          </p:nvPr>
        </p:nvSpPr>
        <p:spPr>
          <a:xfrm>
            <a:off x="6553200" y="6356350"/>
            <a:ext cx="2133600" cy="365125"/>
          </a:xfrm>
        </p:spPr>
        <p:txBody>
          <a:bodyPr/>
          <a:lstStyle/>
          <a:p>
            <a:pPr>
              <a:spcAft>
                <a:spcPts val="600"/>
              </a:spcAft>
            </a:pPr>
            <a:fld id="{726EC8DC-A65C-4496-8D71-0DFE94EFEC88}" type="slidenum">
              <a:rPr lang="en-US" altLang="en-US" smtClean="0"/>
              <a:pPr>
                <a:spcAft>
                  <a:spcPts val="600"/>
                </a:spcAft>
              </a:pPr>
              <a:t>48</a:t>
            </a:fld>
            <a:endParaRPr lang="en-US" altLang="en-US"/>
          </a:p>
        </p:txBody>
      </p:sp>
    </p:spTree>
    <p:extLst>
      <p:ext uri="{BB962C8B-B14F-4D97-AF65-F5344CB8AC3E}">
        <p14:creationId xmlns:p14="http://schemas.microsoft.com/office/powerpoint/2010/main" val="1346486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E8D0-D068-6E40-9B2B-30FC110E911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BE3CB3E-A810-BF41-B799-E1685A6C9735}"/>
              </a:ext>
            </a:extLst>
          </p:cNvPr>
          <p:cNvSpPr>
            <a:spLocks noGrp="1"/>
          </p:cNvSpPr>
          <p:nvPr>
            <p:ph type="subTitle" idx="1"/>
          </p:nvPr>
        </p:nvSpPr>
        <p:spPr/>
        <p:txBody>
          <a:bodyPr/>
          <a:lstStyle/>
          <a:p>
            <a:endParaRPr lang="en-US"/>
          </a:p>
        </p:txBody>
      </p:sp>
      <p:pic>
        <p:nvPicPr>
          <p:cNvPr id="5" name="slide.url=https://www.polleverywhere.com/multiple_choice_polls/Ldq1y6aigm8TxWq?flow=Default&amp;onscreen=persist">
            <a:extLst>
              <a:ext uri="{FF2B5EF4-FFF2-40B4-BE49-F238E27FC236}">
                <a16:creationId xmlns:a16="http://schemas.microsoft.com/office/drawing/2014/main" id="{5D0B896D-02F3-9A4F-8696-2EDBE354C1F4}"/>
              </a:ext>
            </a:extLst>
          </p:cNvPr>
          <p:cNvPicPr>
            <a:picLocks/>
          </p:cNvPicPr>
          <p:nvPr/>
        </p:nvPicPr>
        <p:blipFill>
          <a:blip r:embed="rId3"/>
          <a:stretch>
            <a:fillRect/>
          </a:stretch>
        </p:blipFill>
        <p:spPr>
          <a:xfrm>
            <a:off x="63500" y="63500"/>
            <a:ext cx="9017000" cy="6731000"/>
          </a:xfrm>
          <a:prstGeom prst="rect">
            <a:avLst/>
          </a:prstGeom>
        </p:spPr>
      </p:pic>
    </p:spTree>
    <p:extLst>
      <p:ext uri="{BB962C8B-B14F-4D97-AF65-F5344CB8AC3E}">
        <p14:creationId xmlns:p14="http://schemas.microsoft.com/office/powerpoint/2010/main" val="828269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055844" cy="1325563"/>
          </a:xfrm>
        </p:spPr>
        <p:txBody>
          <a:bodyPr anchor="ctr">
            <a:normAutofit fontScale="90000"/>
          </a:bodyPr>
          <a:lstStyle/>
          <a:p>
            <a:r>
              <a:rPr lang="en-US" dirty="0"/>
              <a:t>Making The Case for School Psychologists</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0" y="387725"/>
            <a:ext cx="3687377" cy="5248935"/>
          </a:xfrm>
          <a:prstGeom prst="rect">
            <a:avLst/>
          </a:prstGeom>
          <a:noFill/>
        </p:spPr>
      </p:pic>
      <p:sp>
        <p:nvSpPr>
          <p:cNvPr id="3" name="Slide Number Placeholder 2" hidden="1"/>
          <p:cNvSpPr>
            <a:spLocks noGrp="1"/>
          </p:cNvSpPr>
          <p:nvPr>
            <p:ph type="sldNum" sz="quarter" idx="4294967295"/>
          </p:nvPr>
        </p:nvSpPr>
        <p:spPr>
          <a:xfrm>
            <a:off x="628650" y="6311901"/>
            <a:ext cx="326091" cy="365125"/>
          </a:xfrm>
        </p:spPr>
        <p:txBody>
          <a:bodyPr/>
          <a:lstStyle/>
          <a:p>
            <a:pPr>
              <a:spcAft>
                <a:spcPts val="600"/>
              </a:spcAft>
            </a:pPr>
            <a:fld id="{035E6C2D-606F-FD4E-AD88-4854A7252CC9}" type="slidenum">
              <a:rPr lang="en-US" smtClean="0"/>
              <a:pPr>
                <a:spcAft>
                  <a:spcPts val="600"/>
                </a:spcAft>
              </a:pPr>
              <a:t>5</a:t>
            </a:fld>
            <a:endParaRPr lang="en-US"/>
          </a:p>
        </p:txBody>
      </p:sp>
    </p:spTree>
    <p:extLst>
      <p:ext uri="{BB962C8B-B14F-4D97-AF65-F5344CB8AC3E}">
        <p14:creationId xmlns:p14="http://schemas.microsoft.com/office/powerpoint/2010/main" val="1981254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Questions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a:t>Who are 1 or 2 individuals that you can contact </a:t>
            </a:r>
            <a:r>
              <a:rPr lang="en-US" sz="2800" b="1" dirty="0"/>
              <a:t>today </a:t>
            </a:r>
            <a:r>
              <a:rPr lang="en-US" sz="2800" dirty="0"/>
              <a:t>about school psychologist shortages?</a:t>
            </a:r>
          </a:p>
          <a:p>
            <a:pPr marL="514350" indent="-514350">
              <a:buFont typeface="+mj-lt"/>
              <a:buAutoNum type="arabicPeriod"/>
            </a:pPr>
            <a:r>
              <a:rPr lang="en-US" sz="2800" dirty="0"/>
              <a:t>What are 1 or 2 new ideas that excite you remedying shortages?</a:t>
            </a:r>
          </a:p>
          <a:p>
            <a:pPr marL="514350" indent="-514350">
              <a:buFont typeface="+mj-lt"/>
              <a:buAutoNum type="arabicPeriod"/>
            </a:pPr>
            <a:r>
              <a:rPr lang="en-US" sz="2800" dirty="0"/>
              <a:t>Identify 1 or 2 steps that you would like to take to increase the number of school psychologists in Georgia.</a:t>
            </a:r>
          </a:p>
        </p:txBody>
      </p:sp>
    </p:spTree>
    <p:extLst>
      <p:ext uri="{BB962C8B-B14F-4D97-AF65-F5344CB8AC3E}">
        <p14:creationId xmlns:p14="http://schemas.microsoft.com/office/powerpoint/2010/main" val="2091676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49BE6-4989-E746-A788-CE6E263C1933}"/>
              </a:ext>
            </a:extLst>
          </p:cNvPr>
          <p:cNvSpPr>
            <a:spLocks noGrp="1"/>
          </p:cNvSpPr>
          <p:nvPr>
            <p:ph type="ctrTitle"/>
          </p:nvPr>
        </p:nvSpPr>
        <p:spPr>
          <a:xfrm>
            <a:off x="1143000" y="1122363"/>
            <a:ext cx="6858000" cy="2387600"/>
          </a:xfrm>
        </p:spPr>
        <p:txBody>
          <a:bodyPr anchor="b">
            <a:normAutofit/>
          </a:bodyPr>
          <a:lstStyle/>
          <a:p>
            <a:r>
              <a:rPr lang="en-US" dirty="0"/>
              <a:t>School Psychologist Shortages</a:t>
            </a:r>
          </a:p>
        </p:txBody>
      </p:sp>
      <p:sp>
        <p:nvSpPr>
          <p:cNvPr id="10" name="Subtitle 2">
            <a:extLst>
              <a:ext uri="{FF2B5EF4-FFF2-40B4-BE49-F238E27FC236}">
                <a16:creationId xmlns:a16="http://schemas.microsoft.com/office/drawing/2014/main" id="{1D17C1C1-48BB-4ABE-8327-CD15EE51ABAA}"/>
              </a:ext>
            </a:extLst>
          </p:cNvPr>
          <p:cNvSpPr>
            <a:spLocks noGrp="1"/>
          </p:cNvSpPr>
          <p:nvPr>
            <p:ph type="subTitle" idx="1"/>
          </p:nvPr>
        </p:nvSpPr>
        <p:spPr>
          <a:xfrm>
            <a:off x="1143000" y="3602038"/>
            <a:ext cx="6858000" cy="1655762"/>
          </a:xfrm>
        </p:spPr>
        <p:txBody>
          <a:bodyPr/>
          <a:lstStyle/>
          <a:p>
            <a:endParaRPr lang="en-US"/>
          </a:p>
        </p:txBody>
      </p:sp>
    </p:spTree>
    <p:extLst>
      <p:ext uri="{BB962C8B-B14F-4D97-AF65-F5344CB8AC3E}">
        <p14:creationId xmlns:p14="http://schemas.microsoft.com/office/powerpoint/2010/main" val="300126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966DA-8F92-E04B-83BC-8BD166FACD0C}"/>
              </a:ext>
            </a:extLst>
          </p:cNvPr>
          <p:cNvPicPr>
            <a:picLocks noGrp="1" noChangeAspect="1"/>
          </p:cNvPicPr>
          <p:nvPr>
            <p:ph idx="4294967295"/>
          </p:nvPr>
        </p:nvPicPr>
        <p:blipFill>
          <a:blip r:embed="rId3"/>
          <a:stretch>
            <a:fillRect/>
          </a:stretch>
        </p:blipFill>
        <p:spPr>
          <a:xfrm>
            <a:off x="-452530" y="0"/>
            <a:ext cx="5663045" cy="6858000"/>
          </a:xfrm>
        </p:spPr>
      </p:pic>
      <p:pic>
        <p:nvPicPr>
          <p:cNvPr id="7" name="Picture 6" descr="Text&#10;&#10;Description automatically generated">
            <a:extLst>
              <a:ext uri="{FF2B5EF4-FFF2-40B4-BE49-F238E27FC236}">
                <a16:creationId xmlns:a16="http://schemas.microsoft.com/office/drawing/2014/main" id="{052385ED-D3A2-E540-95D6-353C9F7EC93D}"/>
              </a:ext>
            </a:extLst>
          </p:cNvPr>
          <p:cNvPicPr>
            <a:picLocks noChangeAspect="1"/>
          </p:cNvPicPr>
          <p:nvPr/>
        </p:nvPicPr>
        <p:blipFill>
          <a:blip r:embed="rId4"/>
          <a:stretch>
            <a:fillRect/>
          </a:stretch>
        </p:blipFill>
        <p:spPr>
          <a:xfrm>
            <a:off x="4391091" y="148472"/>
            <a:ext cx="4548218" cy="1828205"/>
          </a:xfrm>
          <a:prstGeom prst="rect">
            <a:avLst/>
          </a:prstGeom>
        </p:spPr>
      </p:pic>
      <p:pic>
        <p:nvPicPr>
          <p:cNvPr id="11" name="Picture 10">
            <a:extLst>
              <a:ext uri="{FF2B5EF4-FFF2-40B4-BE49-F238E27FC236}">
                <a16:creationId xmlns:a16="http://schemas.microsoft.com/office/drawing/2014/main" id="{06AF4023-ED0F-F64A-9B30-79ACECAE7F17}"/>
              </a:ext>
            </a:extLst>
          </p:cNvPr>
          <p:cNvPicPr>
            <a:picLocks noChangeAspect="1"/>
          </p:cNvPicPr>
          <p:nvPr/>
        </p:nvPicPr>
        <p:blipFill>
          <a:blip r:embed="rId5"/>
          <a:stretch>
            <a:fillRect/>
          </a:stretch>
        </p:blipFill>
        <p:spPr>
          <a:xfrm>
            <a:off x="3825966" y="3232150"/>
            <a:ext cx="5194300" cy="393700"/>
          </a:xfrm>
          <a:prstGeom prst="rect">
            <a:avLst/>
          </a:prstGeom>
        </p:spPr>
      </p:pic>
      <p:pic>
        <p:nvPicPr>
          <p:cNvPr id="15" name="Picture 14">
            <a:extLst>
              <a:ext uri="{FF2B5EF4-FFF2-40B4-BE49-F238E27FC236}">
                <a16:creationId xmlns:a16="http://schemas.microsoft.com/office/drawing/2014/main" id="{2707BF27-C21C-1F49-868C-1CF2D9F43F26}"/>
              </a:ext>
            </a:extLst>
          </p:cNvPr>
          <p:cNvPicPr>
            <a:picLocks noChangeAspect="1"/>
          </p:cNvPicPr>
          <p:nvPr/>
        </p:nvPicPr>
        <p:blipFill>
          <a:blip r:embed="rId6"/>
          <a:stretch>
            <a:fillRect/>
          </a:stretch>
        </p:blipFill>
        <p:spPr>
          <a:xfrm>
            <a:off x="3762837" y="2263935"/>
            <a:ext cx="5239225" cy="393699"/>
          </a:xfrm>
          <a:prstGeom prst="rect">
            <a:avLst/>
          </a:prstGeom>
        </p:spPr>
      </p:pic>
    </p:spTree>
    <p:extLst>
      <p:ext uri="{BB962C8B-B14F-4D97-AF65-F5344CB8AC3E}">
        <p14:creationId xmlns:p14="http://schemas.microsoft.com/office/powerpoint/2010/main" val="334721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B4E6-38E0-AD41-8620-C28CBAD9162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82BE2C8-D71F-074A-B445-4A4A26F6B1DA}"/>
              </a:ext>
            </a:extLst>
          </p:cNvPr>
          <p:cNvSpPr>
            <a:spLocks noGrp="1"/>
          </p:cNvSpPr>
          <p:nvPr>
            <p:ph type="subTitle" idx="1"/>
          </p:nvPr>
        </p:nvSpPr>
        <p:spPr/>
        <p:txBody>
          <a:bodyPr/>
          <a:lstStyle/>
          <a:p>
            <a:endParaRPr lang="en-US"/>
          </a:p>
        </p:txBody>
      </p:sp>
      <p:pic>
        <p:nvPicPr>
          <p:cNvPr id="5" name="slide.url=https://www.polleverywhere.com/multiple_choice_polls/lvWZc6MJiguEqUmJUSM7T?flow=Default&amp;onscreen=persist">
            <a:extLst>
              <a:ext uri="{FF2B5EF4-FFF2-40B4-BE49-F238E27FC236}">
                <a16:creationId xmlns:a16="http://schemas.microsoft.com/office/drawing/2014/main" id="{0675509F-1DF5-2548-B5D9-E454BB69EF4C}"/>
              </a:ext>
            </a:extLst>
          </p:cNvPr>
          <p:cNvPicPr>
            <a:picLocks/>
          </p:cNvPicPr>
          <p:nvPr/>
        </p:nvPicPr>
        <p:blipFill>
          <a:blip r:embed="rId3"/>
          <a:stretch>
            <a:fillRect/>
          </a:stretch>
        </p:blipFill>
        <p:spPr>
          <a:xfrm>
            <a:off x="63500" y="63500"/>
            <a:ext cx="9017000" cy="6731000"/>
          </a:xfrm>
          <a:prstGeom prst="rect">
            <a:avLst/>
          </a:prstGeom>
        </p:spPr>
      </p:pic>
    </p:spTree>
    <p:extLst>
      <p:ext uri="{BB962C8B-B14F-4D97-AF65-F5344CB8AC3E}">
        <p14:creationId xmlns:p14="http://schemas.microsoft.com/office/powerpoint/2010/main" val="300856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B3F4-D615-AB49-BD30-377E655A7EDE}"/>
              </a:ext>
            </a:extLst>
          </p:cNvPr>
          <p:cNvSpPr>
            <a:spLocks noGrp="1"/>
          </p:cNvSpPr>
          <p:nvPr>
            <p:ph type="title"/>
          </p:nvPr>
        </p:nvSpPr>
        <p:spPr/>
        <p:txBody>
          <a:bodyPr/>
          <a:lstStyle/>
          <a:p>
            <a:r>
              <a:rPr lang="en-US" dirty="0"/>
              <a:t>A Multi-Dimensional Shortage</a:t>
            </a:r>
          </a:p>
        </p:txBody>
      </p:sp>
      <p:sp>
        <p:nvSpPr>
          <p:cNvPr id="3" name="Content Placeholder 2">
            <a:extLst>
              <a:ext uri="{FF2B5EF4-FFF2-40B4-BE49-F238E27FC236}">
                <a16:creationId xmlns:a16="http://schemas.microsoft.com/office/drawing/2014/main" id="{1043E6C1-CC24-A745-AF80-5F2E6C89B002}"/>
              </a:ext>
            </a:extLst>
          </p:cNvPr>
          <p:cNvSpPr>
            <a:spLocks noGrp="1"/>
          </p:cNvSpPr>
          <p:nvPr>
            <p:ph idx="1"/>
          </p:nvPr>
        </p:nvSpPr>
        <p:spPr/>
        <p:txBody>
          <a:bodyPr/>
          <a:lstStyle/>
          <a:p>
            <a:r>
              <a:rPr lang="en-US" dirty="0"/>
              <a:t>There is a critical shortage in both </a:t>
            </a:r>
            <a:r>
              <a:rPr lang="en-US" b="1" u="sng" dirty="0"/>
              <a:t>practitioners and in the availability of graduate education programs and faculty</a:t>
            </a:r>
            <a:r>
              <a:rPr lang="en-US" dirty="0"/>
              <a:t> needed to train the workforce necessary to keep up with the growing student population. </a:t>
            </a:r>
          </a:p>
          <a:p>
            <a:r>
              <a:rPr lang="en-US" dirty="0"/>
              <a:t>Insufficient supply of qualified school psychologists and school psychologists from diverse backgrounds, graduate faculty, and qualified </a:t>
            </a:r>
            <a:r>
              <a:rPr lang="en-US" dirty="0" err="1"/>
              <a:t>practica</a:t>
            </a:r>
            <a:r>
              <a:rPr lang="en-US" dirty="0"/>
              <a:t> and internship supervisors</a:t>
            </a:r>
          </a:p>
          <a:p>
            <a:r>
              <a:rPr lang="en-US" dirty="0"/>
              <a:t>Insufficient number of positions within districts to expand role</a:t>
            </a:r>
          </a:p>
          <a:p>
            <a:endParaRPr lang="en-US" dirty="0"/>
          </a:p>
        </p:txBody>
      </p:sp>
    </p:spTree>
    <p:extLst>
      <p:ext uri="{BB962C8B-B14F-4D97-AF65-F5344CB8AC3E}">
        <p14:creationId xmlns:p14="http://schemas.microsoft.com/office/powerpoint/2010/main" val="293168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MHC">
  <a:themeElements>
    <a:clrScheme name="SMHC">
      <a:dk1>
        <a:srgbClr val="5891A6"/>
      </a:dk1>
      <a:lt1>
        <a:srgbClr val="FFFFFF"/>
      </a:lt1>
      <a:dk2>
        <a:srgbClr val="8D8D8F"/>
      </a:dk2>
      <a:lt2>
        <a:srgbClr val="E7E6E6"/>
      </a:lt2>
      <a:accent1>
        <a:srgbClr val="EC1B23"/>
      </a:accent1>
      <a:accent2>
        <a:srgbClr val="5891A6"/>
      </a:accent2>
      <a:accent3>
        <a:srgbClr val="3FB0CB"/>
      </a:accent3>
      <a:accent4>
        <a:srgbClr val="818183"/>
      </a:accent4>
      <a:accent5>
        <a:srgbClr val="FEFFFE"/>
      </a:accent5>
      <a:accent6>
        <a:srgbClr val="90D1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HC" id="{8C365582-E7AA-5544-8244-0CDF7210D004}" vid="{BCF9D1F0-5966-2D4C-AB86-3C95B55A55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7488</TotalTime>
  <Words>2258</Words>
  <Application>Microsoft Macintosh PowerPoint</Application>
  <PresentationFormat>On-screen Show (4:3)</PresentationFormat>
  <Paragraphs>289</Paragraphs>
  <Slides>50</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Tahoma</vt:lpstr>
      <vt:lpstr>Times</vt:lpstr>
      <vt:lpstr>SMHC</vt:lpstr>
      <vt:lpstr>Addressing School Psychologist Shortages Through Advocacy and Strategic Communication</vt:lpstr>
      <vt:lpstr>How to Participate in Today’s Discussion</vt:lpstr>
      <vt:lpstr>PowerPoint Presentation</vt:lpstr>
      <vt:lpstr>Learning Outcomes</vt:lpstr>
      <vt:lpstr>Making The Case for School Psychologists</vt:lpstr>
      <vt:lpstr>School Psychologist Shortages</vt:lpstr>
      <vt:lpstr>PowerPoint Presentation</vt:lpstr>
      <vt:lpstr>PowerPoint Presentation</vt:lpstr>
      <vt:lpstr>A Multi-Dimensional Shortage</vt:lpstr>
      <vt:lpstr>Practitioner Shortage</vt:lpstr>
      <vt:lpstr>Georgia Trends </vt:lpstr>
      <vt:lpstr>Training Shortage </vt:lpstr>
      <vt:lpstr>PowerPoint Presentation</vt:lpstr>
      <vt:lpstr>Impacts of Shortages </vt:lpstr>
      <vt:lpstr>5 Steps to Clarifying Your Message</vt:lpstr>
      <vt:lpstr>1. Identify Pressing Issues in Your State</vt:lpstr>
      <vt:lpstr>Assess the Situation</vt:lpstr>
      <vt:lpstr>Assess the Situation</vt:lpstr>
      <vt:lpstr>Nationwide Priorities </vt:lpstr>
      <vt:lpstr>Be Specific</vt:lpstr>
      <vt:lpstr>Gather Member Feedback</vt:lpstr>
      <vt:lpstr>2. Identify Existing/Needed Resources and Materials</vt:lpstr>
      <vt:lpstr>Resources Inventory</vt:lpstr>
      <vt:lpstr>PowerPoint Presentation</vt:lpstr>
      <vt:lpstr>3. Draft Your Messages</vt:lpstr>
      <vt:lpstr>School Psychologists as Mental Health Providers???</vt:lpstr>
      <vt:lpstr>Effective Message Structure</vt:lpstr>
      <vt:lpstr>Message Development Worksheet</vt:lpstr>
      <vt:lpstr>4. Consider how they will fit together for different issues </vt:lpstr>
      <vt:lpstr>Complete Message Example: Mental Health</vt:lpstr>
      <vt:lpstr>Complete Message Example: Safety</vt:lpstr>
      <vt:lpstr>PowerPoint Presentation</vt:lpstr>
      <vt:lpstr>PowerPoint Presentation</vt:lpstr>
      <vt:lpstr>PowerPoint Presentation</vt:lpstr>
      <vt:lpstr>5. Create Resources Conveying Your Key Messages and Data</vt:lpstr>
      <vt:lpstr>Two Page Fact Sheet</vt:lpstr>
      <vt:lpstr>PowerPoint Presentation</vt:lpstr>
      <vt:lpstr>PowerPoint Presentation</vt:lpstr>
      <vt:lpstr>Infographics</vt:lpstr>
      <vt:lpstr>PowerPoint Presentation</vt:lpstr>
      <vt:lpstr>Other Formats</vt:lpstr>
      <vt:lpstr>What Now?</vt:lpstr>
      <vt:lpstr>PowerPoint Presentation</vt:lpstr>
      <vt:lpstr>What We Need</vt:lpstr>
      <vt:lpstr>What We Need</vt:lpstr>
      <vt:lpstr>What We Need</vt:lpstr>
      <vt:lpstr>Action Item for TODAY!</vt:lpstr>
      <vt:lpstr>Contact Information</vt:lpstr>
      <vt:lpstr>PowerPoint Presentation</vt:lpstr>
      <vt:lpstr>Reflection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Connections</dc:title>
  <dc:creator>Windows User</dc:creator>
  <cp:lastModifiedBy>Nathaniel von der Embse</cp:lastModifiedBy>
  <cp:revision>159</cp:revision>
  <cp:lastPrinted>2018-09-12T20:16:34Z</cp:lastPrinted>
  <dcterms:created xsi:type="dcterms:W3CDTF">2018-06-15T13:49:02Z</dcterms:created>
  <dcterms:modified xsi:type="dcterms:W3CDTF">2021-10-22T20:33:22Z</dcterms:modified>
</cp:coreProperties>
</file>